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85" r:id="rId2"/>
    <p:sldId id="265" r:id="rId3"/>
    <p:sldId id="286" r:id="rId4"/>
    <p:sldId id="287" r:id="rId5"/>
    <p:sldId id="283" r:id="rId6"/>
    <p:sldId id="289" r:id="rId7"/>
    <p:sldId id="281" r:id="rId8"/>
    <p:sldId id="282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3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8EAC3-3DC4-42C2-B88D-D5B7763EC194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1A6B5-98FD-4035-B0F7-99AD3E1DC8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5490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F983-531D-4EB2-A4AD-F3D46AD9BE07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5175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A8B8E-E676-46B1-87A9-B9E549BFD4A3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80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9568-93DA-4248-84A7-BF3CF2A90BE5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16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4D4A6-4761-4C96-9408-D6B805742706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68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6381A-A52E-4BA0-B195-C11AC528D7B9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7757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D7422-C700-4710-A0F8-640BA025D21B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95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6A988-DA46-4142-B596-00FE972A760C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509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C9CE-4F56-4DEC-BF88-3FCF8CBFD029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60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F5B51-D58D-4017-8559-08D9BE49046F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87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FF19-7C88-43E4-9C8E-F5950A7C80FC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731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3EF8A-3B6F-4297-A493-2E43DD7C9E6C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51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5E18A-BA8E-429C-89FE-A2B32B77FDA0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87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hyperlink" Target="mailto:vipcau@nate.com" TargetMode="External"/><Relationship Id="rId4" Type="http://schemas.openxmlformats.org/officeDocument/2006/relationships/image" Target="../media/image3.png"/><Relationship Id="rId9" Type="http://schemas.openxmlformats.org/officeDocument/2006/relationships/hyperlink" Target="mailto:fairinsa@naver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2.web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fairinsa@naver.com" TargetMode="Externa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AA93184E-3844-8687-F785-75C20A6F2F57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8984897" cy="6858000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9BD182DD-DE66-4FC0-62F1-B407DDE7B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838467" cy="68580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4CC069AB-3FB3-6A59-ECED-015F54392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430" y="0"/>
              <a:ext cx="4838467" cy="6858000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607C98B-8F1F-C62B-A99B-2EF271CF90B1}"/>
              </a:ext>
            </a:extLst>
          </p:cNvPr>
          <p:cNvSpPr txBox="1"/>
          <p:nvPr/>
        </p:nvSpPr>
        <p:spPr>
          <a:xfrm>
            <a:off x="6108229" y="2873738"/>
            <a:ext cx="35605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>
                <a:solidFill>
                  <a:schemeClr val="tx2"/>
                </a:solidFill>
                <a:latin typeface="+mn-ea"/>
              </a:rPr>
              <a:t>· </a:t>
            </a:r>
            <a:r>
              <a:rPr lang="ko-KR" altLang="en-US" sz="3600" b="1" dirty="0">
                <a:solidFill>
                  <a:schemeClr val="tx2"/>
                </a:solidFill>
                <a:latin typeface="+mn-ea"/>
              </a:rPr>
              <a:t>행사 소개 </a:t>
            </a:r>
            <a:endParaRPr lang="en-US" altLang="ko-KR" sz="3600" b="1">
              <a:solidFill>
                <a:schemeClr val="tx2"/>
              </a:solidFill>
              <a:latin typeface="+mn-ea"/>
            </a:endParaRPr>
          </a:p>
          <a:p>
            <a:r>
              <a:rPr lang="en-US" altLang="ko-KR" sz="3600" b="1">
                <a:solidFill>
                  <a:schemeClr val="tx2"/>
                </a:solidFill>
                <a:latin typeface="+mn-ea"/>
              </a:rPr>
              <a:t>· </a:t>
            </a:r>
            <a:r>
              <a:rPr lang="ko-KR" altLang="en-US" sz="3600" b="1" dirty="0">
                <a:solidFill>
                  <a:schemeClr val="tx2"/>
                </a:solidFill>
                <a:latin typeface="+mn-ea"/>
              </a:rPr>
              <a:t>행사 참가 안내</a:t>
            </a:r>
            <a:endParaRPr lang="en-US" altLang="ko-KR" sz="3600" b="1" dirty="0">
              <a:solidFill>
                <a:schemeClr val="tx2"/>
              </a:solidFill>
              <a:latin typeface="+mn-ea"/>
            </a:endParaRPr>
          </a:p>
          <a:p>
            <a:r>
              <a:rPr lang="en-US" altLang="ko-KR" sz="3600" b="1" dirty="0">
                <a:solidFill>
                  <a:schemeClr val="tx2"/>
                </a:solidFill>
                <a:latin typeface="+mn-ea"/>
              </a:rPr>
              <a:t>· </a:t>
            </a:r>
            <a:r>
              <a:rPr lang="ko-KR" altLang="en-US" sz="3600" b="1" dirty="0">
                <a:solidFill>
                  <a:schemeClr val="tx2"/>
                </a:solidFill>
                <a:latin typeface="+mn-ea"/>
              </a:rPr>
              <a:t>행사 홍보</a:t>
            </a:r>
            <a:r>
              <a:rPr lang="en-US" altLang="ko-KR" sz="3600" b="1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sz="3600" b="1" dirty="0">
                <a:solidFill>
                  <a:schemeClr val="tx2"/>
                </a:solidFill>
                <a:latin typeface="+mn-ea"/>
              </a:rPr>
              <a:t>안내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299F2D03-87BE-7B7E-E1FD-033E9DD66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23" y="1104514"/>
            <a:ext cx="4177914" cy="2013935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D827096E-BF76-9379-5B58-1BDA9174B5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384" y="134952"/>
            <a:ext cx="1964483" cy="465718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BE92081C-444C-2AEE-E3A1-CD8939C9AF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23" y="188818"/>
            <a:ext cx="2260849" cy="36410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17D9006-48C5-F002-3394-50D58010D0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749" y="213278"/>
            <a:ext cx="1977185" cy="30906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64673DDE-1693-77CD-7F8F-E2F769B772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675" y="209496"/>
            <a:ext cx="1879807" cy="26249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F4FC10AE-1346-E1E8-B00D-059A7B17B7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91" y="3239219"/>
            <a:ext cx="3870389" cy="1416996"/>
          </a:xfrm>
          <a:prstGeom prst="rect">
            <a:avLst/>
          </a:prstGeom>
        </p:spPr>
      </p:pic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93644030-2BC2-2BB6-0EDE-D9348B5F09CD}"/>
              </a:ext>
            </a:extLst>
          </p:cNvPr>
          <p:cNvSpPr/>
          <p:nvPr/>
        </p:nvSpPr>
        <p:spPr>
          <a:xfrm>
            <a:off x="148783" y="6013918"/>
            <a:ext cx="4891177" cy="7011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B8893D-0F6D-CC44-8DCD-0D9195C390BE}"/>
              </a:ext>
            </a:extLst>
          </p:cNvPr>
          <p:cNvSpPr txBox="1"/>
          <p:nvPr/>
        </p:nvSpPr>
        <p:spPr>
          <a:xfrm>
            <a:off x="237181" y="6029832"/>
            <a:ext cx="47158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buNone/>
            </a:pP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WATER KOREA 2026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환경산업 청년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일자리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박람회 운영사무국</a:t>
            </a:r>
            <a:endParaRPr lang="ko-KR" altLang="en-US" sz="1200" kern="0" spc="0" dirty="0">
              <a:solidFill>
                <a:srgbClr val="000000"/>
              </a:solidFill>
              <a:effectLst/>
              <a:latin typeface="한양신명조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buNone/>
            </a:pP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전화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02-548-8229 /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이메일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200" u="sng" kern="0" spc="0" dirty="0">
                <a:solidFill>
                  <a:srgbClr val="0000FF"/>
                </a:solidFill>
                <a:effectLst/>
                <a:uFill>
                  <a:solidFill>
                    <a:srgbClr val="0000FF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  <a:hlinkClick r:id="rId9"/>
              </a:rPr>
              <a:t>fairinsa@naver.com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한양신명조"/>
                <a:ea typeface="맑은 고딕" panose="020B0503020000020004" pitchFamily="50" charset="-127"/>
              </a:rPr>
              <a:t> </a:t>
            </a:r>
            <a:endParaRPr lang="en-US" altLang="ko-KR" sz="1200" kern="0" spc="0" dirty="0">
              <a:solidFill>
                <a:srgbClr val="000000"/>
              </a:solidFill>
              <a:effectLst/>
              <a:latin typeface="한양신명조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buNone/>
            </a:pP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사무국 운영시간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평일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10:00~18:00 (12:00~13:00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휴게 시간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500" kern="0" spc="0" dirty="0">
              <a:solidFill>
                <a:srgbClr val="000000"/>
              </a:solidFill>
              <a:effectLst/>
              <a:latin typeface="한양신명조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4F6FDD7-AC78-78C2-6290-98D505B43CF5}"/>
              </a:ext>
            </a:extLst>
          </p:cNvPr>
          <p:cNvSpPr txBox="1"/>
          <p:nvPr/>
        </p:nvSpPr>
        <p:spPr>
          <a:xfrm>
            <a:off x="105654" y="5710372"/>
            <a:ext cx="19474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buNone/>
            </a:pPr>
            <a:r>
              <a:rPr lang="ko-KR" altLang="en-US" sz="1600" b="1" kern="0" spc="0"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일반 </a:t>
            </a:r>
            <a:r>
              <a:rPr lang="ko-KR" altLang="en-US" sz="1600" b="1" ker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행사 문의</a:t>
            </a:r>
            <a:endParaRPr lang="ko-KR" altLang="en-US" sz="2000" b="1" kern="0" spc="0" dirty="0">
              <a:solidFill>
                <a:schemeClr val="bg1"/>
              </a:solidFill>
              <a:effectLst/>
              <a:latin typeface="한양신명조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DDEC570A-329C-9841-A46A-EAE1CDE5DA92}"/>
              </a:ext>
            </a:extLst>
          </p:cNvPr>
          <p:cNvSpPr/>
          <p:nvPr/>
        </p:nvSpPr>
        <p:spPr>
          <a:xfrm>
            <a:off x="5126218" y="5998004"/>
            <a:ext cx="4630999" cy="7011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96D32D-5FD1-45EB-5989-7B855D365C6E}"/>
              </a:ext>
            </a:extLst>
          </p:cNvPr>
          <p:cNvSpPr txBox="1"/>
          <p:nvPr/>
        </p:nvSpPr>
        <p:spPr>
          <a:xfrm>
            <a:off x="5214616" y="6013918"/>
            <a:ext cx="47158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buNone/>
            </a:pP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○ 환경산업 청년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일자리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박람회 운영사무국 이도형 부장</a:t>
            </a:r>
            <a:endParaRPr lang="ko-KR" altLang="en-US" sz="1200" kern="0" spc="0" dirty="0">
              <a:solidFill>
                <a:srgbClr val="000000"/>
              </a:solidFill>
              <a:effectLst/>
              <a:latin typeface="한양신명조"/>
              <a:ea typeface="맑은 고딕" panose="020B0503020000020004" pitchFamily="50" charset="-127"/>
            </a:endParaRPr>
          </a:p>
          <a:p>
            <a:pPr marR="0" algn="just" fontAlgn="base" latinLnBrk="1"/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전화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010-9479-3396 /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이메일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hlinkClick r:id="rId10"/>
              </a:rPr>
              <a:t>vipcau@nate</a:t>
            </a:r>
            <a:r>
              <a:rPr lang="en-US" altLang="ko-KR" sz="1200" u="sng" kern="0" spc="0" dirty="0">
                <a:solidFill>
                  <a:srgbClr val="0000FF"/>
                </a:solidFill>
                <a:effectLst/>
                <a:uFill>
                  <a:solidFill>
                    <a:srgbClr val="0000FF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  <a:hlinkClick r:id="rId10"/>
              </a:rPr>
              <a:t>.com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한양신명조"/>
                <a:ea typeface="맑은 고딕" panose="020B0503020000020004" pitchFamily="50" charset="-127"/>
              </a:rPr>
              <a:t> </a:t>
            </a:r>
            <a:endParaRPr lang="en-US" altLang="ko-KR" sz="1200" kern="0" spc="0" dirty="0">
              <a:solidFill>
                <a:srgbClr val="000000"/>
              </a:solidFill>
              <a:effectLst/>
              <a:latin typeface="한양신명조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buNone/>
            </a:pP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통화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가능 시간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평일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10:00~18:00 (12:00~13:00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휴게 시간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500" kern="0" spc="0" dirty="0">
              <a:solidFill>
                <a:srgbClr val="000000"/>
              </a:solidFill>
              <a:effectLst/>
              <a:latin typeface="한양신명조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0F93C1-0673-5FA3-DF9F-9B4684C83C4D}"/>
              </a:ext>
            </a:extLst>
          </p:cNvPr>
          <p:cNvSpPr txBox="1"/>
          <p:nvPr/>
        </p:nvSpPr>
        <p:spPr>
          <a:xfrm>
            <a:off x="5083089" y="5694458"/>
            <a:ext cx="19474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buNone/>
            </a:pPr>
            <a:r>
              <a:rPr lang="ko-KR" altLang="en-US" sz="1600" b="1" kern="0" spc="0" dirty="0"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단체 참가 </a:t>
            </a:r>
            <a:r>
              <a:rPr lang="ko-KR" altLang="en-US" sz="1600" b="1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문의</a:t>
            </a:r>
            <a:endParaRPr lang="ko-KR" altLang="en-US" sz="2000" b="1" kern="0" spc="0" dirty="0">
              <a:solidFill>
                <a:schemeClr val="bg1"/>
              </a:solidFill>
              <a:effectLst/>
              <a:latin typeface="한양신명조"/>
            </a:endParaRPr>
          </a:p>
        </p:txBody>
      </p:sp>
    </p:spTree>
    <p:extLst>
      <p:ext uri="{BB962C8B-B14F-4D97-AF65-F5344CB8AC3E}">
        <p14:creationId xmlns:p14="http://schemas.microsoft.com/office/powerpoint/2010/main" val="212196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D2FB7D8F-7DC5-E974-1582-D6FF3E0E9C2F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CC6CA0-8C33-4FDA-AD9E-D3C3838A53BB}"/>
              </a:ext>
            </a:extLst>
          </p:cNvPr>
          <p:cNvSpPr txBox="1"/>
          <p:nvPr/>
        </p:nvSpPr>
        <p:spPr>
          <a:xfrm>
            <a:off x="129115" y="711272"/>
            <a:ext cx="96437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ko-KR" altLang="en-US" sz="1600" b="1" dirty="0">
                <a:solidFill>
                  <a:schemeClr val="tx2"/>
                </a:solidFill>
                <a:latin typeface="+mn-ea"/>
              </a:rPr>
              <a:t>부산광역시 상수도사업본부</a:t>
            </a:r>
            <a:r>
              <a:rPr lang="en-US" altLang="ko-KR" sz="1600" b="1" dirty="0">
                <a:solidFill>
                  <a:schemeClr val="tx2"/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tx2"/>
                </a:solidFill>
                <a:latin typeface="+mn-ea"/>
              </a:rPr>
              <a:t>부산경제진흥원</a:t>
            </a:r>
            <a:r>
              <a:rPr lang="en-US" altLang="ko-KR" sz="1600" b="1" dirty="0">
                <a:solidFill>
                  <a:schemeClr val="tx2"/>
                </a:solidFill>
                <a:latin typeface="+mn-ea"/>
              </a:rPr>
              <a:t>, </a:t>
            </a:r>
            <a:r>
              <a:rPr lang="ko-KR" altLang="en-US" sz="1600" b="1" dirty="0" err="1">
                <a:solidFill>
                  <a:schemeClr val="tx2"/>
                </a:solidFill>
                <a:latin typeface="+mn-ea"/>
              </a:rPr>
              <a:t>한국상하수도협회</a:t>
            </a:r>
            <a:r>
              <a:rPr lang="en-US" altLang="ko-KR" sz="1600" b="1" dirty="0">
                <a:solidFill>
                  <a:schemeClr val="tx2"/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tx2"/>
                </a:solidFill>
                <a:latin typeface="+mn-ea"/>
              </a:rPr>
              <a:t>환경 인적자원개발위원회는</a:t>
            </a:r>
          </a:p>
          <a:p>
            <a:pPr algn="just" fontAlgn="base" latinLnBrk="1"/>
            <a:r>
              <a:rPr lang="ko-KR" altLang="en-US" sz="1600" b="1" kern="0" dirty="0" err="1">
                <a:solidFill>
                  <a:schemeClr val="tx2"/>
                </a:solidFill>
                <a:latin typeface="+mn-ea"/>
              </a:rPr>
              <a:t>물산업</a:t>
            </a:r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 및 환경산업 분야 구인기업과 청년 구직자간 채용 및 취업 기회 제공의 장을 조성하여 </a:t>
            </a:r>
          </a:p>
          <a:p>
            <a:pPr algn="just" fontAlgn="base" latinLnBrk="1"/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청년 일자리 창출 및 </a:t>
            </a:r>
            <a:r>
              <a:rPr lang="ko-KR" altLang="en-US" sz="1600" b="1" kern="0" dirty="0" err="1">
                <a:solidFill>
                  <a:schemeClr val="tx2"/>
                </a:solidFill>
                <a:latin typeface="+mn-ea"/>
              </a:rPr>
              <a:t>물산업</a:t>
            </a:r>
            <a:r>
              <a:rPr lang="en-US" altLang="ko-KR" sz="1600" b="1" kern="0" dirty="0">
                <a:solidFill>
                  <a:schemeClr val="tx2"/>
                </a:solidFill>
                <a:latin typeface="+mn-ea"/>
              </a:rPr>
              <a:t>/</a:t>
            </a:r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환경산업 분야 기업 구인난 해소를 목표로 하는</a:t>
            </a:r>
          </a:p>
          <a:p>
            <a:pPr algn="just" fontAlgn="base" latinLnBrk="1"/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‘</a:t>
            </a:r>
            <a:r>
              <a:rPr lang="en-US" altLang="ko-KR" sz="1600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sz="1600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청년 일자리 </a:t>
            </a:r>
            <a:r>
              <a:rPr lang="ko-KR" altLang="en-US" sz="1600" b="1" kern="0" dirty="0" err="1">
                <a:solidFill>
                  <a:schemeClr val="tx2"/>
                </a:solidFill>
                <a:latin typeface="+mn-ea"/>
              </a:rPr>
              <a:t>박람회’를</a:t>
            </a:r>
            <a:r>
              <a:rPr lang="ko-KR" altLang="en-US" sz="1600" b="1" kern="0" dirty="0">
                <a:solidFill>
                  <a:schemeClr val="tx2"/>
                </a:solidFill>
                <a:latin typeface="+mn-ea"/>
              </a:rPr>
              <a:t> 아래와 같이 개최합니다</a:t>
            </a:r>
            <a:r>
              <a:rPr lang="en-US" altLang="ko-KR" sz="1600" b="1" kern="0" dirty="0">
                <a:solidFill>
                  <a:schemeClr val="tx2"/>
                </a:solidFill>
                <a:latin typeface="+mn-ea"/>
              </a:rPr>
              <a:t>.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EDAE1FBA-9A36-945D-8225-BCBBC8AC55DE}"/>
              </a:ext>
            </a:extLst>
          </p:cNvPr>
          <p:cNvSpPr/>
          <p:nvPr/>
        </p:nvSpPr>
        <p:spPr>
          <a:xfrm>
            <a:off x="3569747" y="1818216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박람회 개요</a:t>
            </a:r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C839089F-CFE6-CCC0-C207-E950897268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880534"/>
              </p:ext>
            </p:extLst>
          </p:nvPr>
        </p:nvGraphicFramePr>
        <p:xfrm>
          <a:off x="3622093" y="2197350"/>
          <a:ext cx="6150742" cy="1392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329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4970013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198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행 사 명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WATER KOREA 2026 </a:t>
                      </a:r>
                      <a:r>
                        <a:rPr lang="ko-KR" altLang="en-US" sz="1100" b="1" kern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환경산업</a:t>
                      </a:r>
                      <a:r>
                        <a:rPr lang="en-US" altLang="ko-KR" sz="1100" b="1" kern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1" kern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청년 일자리 박람회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978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     시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현장박람회 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2026.3.18.(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)~19(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목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 10:00~17:00 (18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는 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시 시작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※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온라인박람회 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2026.4.1.(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)~6.26.(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금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7198"/>
                  </a:ext>
                </a:extLst>
              </a:tr>
              <a:tr h="1989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     소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부산 </a:t>
                      </a:r>
                      <a:r>
                        <a:rPr lang="ko-KR" altLang="en-US" sz="1100" b="0" kern="12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벡스코</a:t>
                      </a:r>
                      <a:r>
                        <a:rPr lang="ko-KR" altLang="en-US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제</a:t>
                      </a:r>
                      <a:r>
                        <a:rPr lang="en-US" altLang="ko-KR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전시장 </a:t>
                      </a:r>
                      <a:r>
                        <a:rPr lang="en-US" altLang="ko-KR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∼</a:t>
                      </a:r>
                      <a:r>
                        <a:rPr lang="en-US" altLang="ko-KR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홀 </a:t>
                      </a:r>
                      <a:r>
                        <a:rPr lang="en-US" altLang="ko-KR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(WATER KOREA 2026 </a:t>
                      </a:r>
                      <a:r>
                        <a:rPr lang="ko-KR" altLang="en-US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행사장 내</a:t>
                      </a:r>
                      <a:r>
                        <a:rPr lang="en-US" altLang="ko-KR" sz="1100" b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72570"/>
                  </a:ext>
                </a:extLst>
              </a:tr>
              <a:tr h="1989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 이 </a:t>
                      </a:r>
                      <a:r>
                        <a:rPr lang="ko-KR" altLang="en-US" sz="1100" b="1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WaterKoreaJob.com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070545"/>
                  </a:ext>
                </a:extLst>
              </a:tr>
              <a:tr h="1989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     최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부산광역시 상수도사업본부</a:t>
                      </a:r>
                      <a:endParaRPr lang="en-US" altLang="ko-KR" sz="1100" b="0" kern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6836440"/>
                  </a:ext>
                </a:extLst>
              </a:tr>
              <a:tr h="1989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5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    관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부산경제진흥원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="0" dirty="0" err="1">
                          <a:solidFill>
                            <a:schemeClr val="tx1"/>
                          </a:solidFill>
                        </a:rPr>
                        <a:t>한국상하수도협회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환경 인적자원개발위원회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7FC9BC49-42EF-DDFA-5629-5DCA9C201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4910"/>
              </p:ext>
            </p:extLst>
          </p:nvPr>
        </p:nvGraphicFramePr>
        <p:xfrm>
          <a:off x="3622093" y="4090155"/>
          <a:ext cx="6150742" cy="10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980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213064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4907872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22207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채용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실채용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구인기업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수시모집 기업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기관 등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7048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부산일자리종합센터의 구직자 상담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취업서류 컨설팅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면접 컨설팅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면접 이미지 컨설팅 등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22207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부대행사관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타로카드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취업운세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취업희망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캘리그레피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등 취업스트레스 해소의 각종 행사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7198"/>
                  </a:ext>
                </a:extLst>
              </a:tr>
              <a:tr h="22207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지원시설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참가기업 및 구직자 안내 시설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기타 편의 시설 등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6C2BE42D-0280-F533-3F74-B1467BBA776E}"/>
              </a:ext>
            </a:extLst>
          </p:cNvPr>
          <p:cNvSpPr/>
          <p:nvPr/>
        </p:nvSpPr>
        <p:spPr>
          <a:xfrm>
            <a:off x="3622093" y="3728705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현장 박람회 구성</a:t>
            </a: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1DA749D4-D763-C2F8-BE07-F783B25F34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826819"/>
              </p:ext>
            </p:extLst>
          </p:nvPr>
        </p:nvGraphicFramePr>
        <p:xfrm>
          <a:off x="3622093" y="5563715"/>
          <a:ext cx="6150742" cy="919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980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213064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4907872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229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온라인채용관</a:t>
                      </a:r>
                      <a:endParaRPr lang="ko-KR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u="none" strike="noStrike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물산업</a:t>
                      </a:r>
                      <a:r>
                        <a:rPr lang="en-US" altLang="ko-KR" sz="11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환경산업 구인기업 기반 온라인 입사지원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229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매칭서비스관</a:t>
                      </a:r>
                      <a:endParaRPr lang="ko-KR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취업서류 컨설팅 및 사전 매칭 서비스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229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부대행사관</a:t>
                      </a:r>
                      <a:endParaRPr lang="ko-KR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현장 박람회 부대행사 소개 및 무료 취업 동영상 스트리밍 서비스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72570"/>
                  </a:ext>
                </a:extLst>
              </a:tr>
              <a:tr h="229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행사 소개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행사개요</a:t>
                      </a:r>
                      <a:r>
                        <a:rPr lang="en-US" altLang="ko-K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참가 방법 및 참가기업 및 구직자 지원 각종 이벤트 소개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AD4A92A2-976D-FF0F-5080-829E160BA36F}"/>
              </a:ext>
            </a:extLst>
          </p:cNvPr>
          <p:cNvSpPr/>
          <p:nvPr/>
        </p:nvSpPr>
        <p:spPr>
          <a:xfrm>
            <a:off x="3622093" y="5217548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온라인 박람회 구성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ECEA8A3-FDC0-73B5-78DC-0A8FDCBED8B9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98233EEE-EB61-45CB-9DBD-B04201DF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  <a:latin typeface="+mn-ea"/>
              </a:rPr>
              <a:t>2</a:t>
            </a:fld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673C35-EF29-FDD5-6874-C1A09C9C56C4}"/>
              </a:ext>
            </a:extLst>
          </p:cNvPr>
          <p:cNvSpPr txBox="1"/>
          <p:nvPr/>
        </p:nvSpPr>
        <p:spPr>
          <a:xfrm>
            <a:off x="5462950" y="5215672"/>
            <a:ext cx="44284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kern="0" dirty="0">
                <a:solidFill>
                  <a:schemeClr val="tx1"/>
                </a:solidFill>
                <a:latin typeface="+mn-ea"/>
              </a:rPr>
              <a:t>※ </a:t>
            </a:r>
            <a:r>
              <a:rPr lang="ko-KR" altLang="en-US" sz="1200" b="0" kern="0" dirty="0">
                <a:solidFill>
                  <a:schemeClr val="tx1"/>
                </a:solidFill>
                <a:latin typeface="+mn-ea"/>
              </a:rPr>
              <a:t>운영 </a:t>
            </a:r>
            <a:r>
              <a:rPr lang="en-US" altLang="ko-KR" sz="1200" b="0" kern="0" dirty="0">
                <a:solidFill>
                  <a:schemeClr val="tx1"/>
                </a:solidFill>
                <a:latin typeface="+mn-ea"/>
              </a:rPr>
              <a:t>: 2026.4.1.(</a:t>
            </a:r>
            <a:r>
              <a:rPr lang="ko-KR" altLang="en-US" sz="1200" b="0" kern="0" dirty="0">
                <a:solidFill>
                  <a:schemeClr val="tx1"/>
                </a:solidFill>
                <a:latin typeface="+mn-ea"/>
              </a:rPr>
              <a:t>수</a:t>
            </a:r>
            <a:r>
              <a:rPr lang="en-US" altLang="ko-KR" sz="1200" b="0" kern="0" dirty="0">
                <a:solidFill>
                  <a:schemeClr val="tx1"/>
                </a:solidFill>
                <a:latin typeface="+mn-ea"/>
              </a:rPr>
              <a:t>)~6.26.(</a:t>
            </a:r>
            <a:r>
              <a:rPr lang="ko-KR" altLang="en-US" sz="1200" b="0" kern="0" dirty="0">
                <a:solidFill>
                  <a:schemeClr val="tx1"/>
                </a:solidFill>
                <a:latin typeface="+mn-ea"/>
              </a:rPr>
              <a:t>금</a:t>
            </a:r>
            <a:r>
              <a:rPr lang="en-US" altLang="ko-KR" sz="1200" b="0" kern="0" dirty="0">
                <a:solidFill>
                  <a:schemeClr val="tx1"/>
                </a:solidFill>
                <a:latin typeface="+mn-ea"/>
              </a:rPr>
              <a:t>)</a:t>
            </a:r>
            <a:r>
              <a:rPr lang="ko-KR" altLang="en-US" sz="1200" b="0" kern="0" dirty="0">
                <a:solidFill>
                  <a:schemeClr val="tx1"/>
                </a:solidFill>
                <a:latin typeface="+mn-ea"/>
              </a:rPr>
              <a:t>｜</a:t>
            </a:r>
            <a:r>
              <a:rPr lang="en-US" altLang="ko-KR" sz="1200" kern="0" dirty="0">
                <a:latin typeface="+mn-ea"/>
              </a:rPr>
              <a:t>WaterKoreaJob.com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8645ADC-54CD-DE97-CE56-8880199B1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F9EA562-D9BE-8EBE-38A5-D4C30CD83578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1. 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행사 소개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8C54F673-83D6-FE76-FFFC-B8E4ABEB2D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116" y="1818215"/>
            <a:ext cx="3298114" cy="466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3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13155-7A5A-79A5-37D2-7B1BA071A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>
            <a:extLst>
              <a:ext uri="{FF2B5EF4-FFF2-40B4-BE49-F238E27FC236}">
                <a16:creationId xmlns:a16="http://schemas.microsoft.com/office/drawing/2014/main" id="{D09037A3-D3A3-C984-1DF6-8D59BFE711F4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F7EC827A-3DF2-0CCE-103C-B439AD8D5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3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EEDF1170-78B1-50BE-1775-5E6B82D1DDE2}"/>
              </a:ext>
            </a:extLst>
          </p:cNvPr>
          <p:cNvSpPr/>
          <p:nvPr/>
        </p:nvSpPr>
        <p:spPr>
          <a:xfrm>
            <a:off x="133165" y="1675279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채용관</a:t>
            </a:r>
            <a:r>
              <a:rPr lang="en-US" altLang="ko-KR" sz="1400" b="1" dirty="0">
                <a:latin typeface="+mn-ea"/>
              </a:rPr>
              <a:t>, </a:t>
            </a:r>
            <a:r>
              <a:rPr lang="ko-KR" altLang="en-US" sz="1400" b="1" dirty="0">
                <a:latin typeface="+mn-ea"/>
              </a:rPr>
              <a:t>채용상담관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5E84718-9E60-B8A3-EAD6-29394397D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30133"/>
              </p:ext>
            </p:extLst>
          </p:nvPr>
        </p:nvGraphicFramePr>
        <p:xfrm>
          <a:off x="133164" y="2055320"/>
          <a:ext cx="4819835" cy="875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28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74956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3042593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29188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채용관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실채용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구인기업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여개 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29188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채용상담관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수시모집 기업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기관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2918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사전 면접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·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상담 신청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홈페이지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(WaterKoreaJob.com) 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공고 노출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신청 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6BE2802F-2178-EE05-3466-EE30548614C3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100992-7A01-6129-B283-79CFFC054E60}"/>
              </a:ext>
            </a:extLst>
          </p:cNvPr>
          <p:cNvSpPr txBox="1"/>
          <p:nvPr/>
        </p:nvSpPr>
        <p:spPr>
          <a:xfrm>
            <a:off x="133165" y="768217"/>
            <a:ext cx="56300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청년 일자리 박람회 </a:t>
            </a:r>
            <a:endParaRPr lang="en-US" altLang="ko-KR" b="1" kern="0" dirty="0">
              <a:solidFill>
                <a:schemeClr val="tx2"/>
              </a:solidFill>
              <a:latin typeface="+mn-ea"/>
            </a:endParaRPr>
          </a:p>
          <a:p>
            <a:r>
              <a:rPr lang="ko-KR" altLang="en-US" sz="2000" b="1" dirty="0">
                <a:latin typeface="+mn-ea"/>
              </a:rPr>
              <a:t>행사 내용 소개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971011-3080-4E4A-02C1-21F9638786C4}"/>
              </a:ext>
            </a:extLst>
          </p:cNvPr>
          <p:cNvSpPr txBox="1"/>
          <p:nvPr/>
        </p:nvSpPr>
        <p:spPr>
          <a:xfrm>
            <a:off x="1980209" y="1646563"/>
            <a:ext cx="2303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사전 면접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상담 신청 가능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B16B31E-88B6-0586-582E-10C301203D91}"/>
              </a:ext>
            </a:extLst>
          </p:cNvPr>
          <p:cNvSpPr/>
          <p:nvPr/>
        </p:nvSpPr>
        <p:spPr>
          <a:xfrm>
            <a:off x="5062964" y="1660434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컨설팅관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672C400B-460B-5666-F0FC-131141196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404045"/>
              </p:ext>
            </p:extLst>
          </p:nvPr>
        </p:nvGraphicFramePr>
        <p:xfrm>
          <a:off x="5062964" y="2045255"/>
          <a:ext cx="4650379" cy="1403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364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2970615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45936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부산일자리종합센터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부산일자리종합센터 홍보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구인정보 제공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및 </a:t>
                      </a:r>
                      <a:endParaRPr kumimoji="0" lang="en-US" altLang="ko-KR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구직자 상담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구직등록 이벤트 진행</a:t>
                      </a:r>
                      <a:endParaRPr kumimoji="0" lang="en-US" altLang="ko-KR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45936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현장매칭</a:t>
                      </a:r>
                      <a:r>
                        <a:rPr lang="en-US" altLang="ko-KR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200" b="1" spc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취업서류 </a:t>
                      </a:r>
                      <a:endParaRPr lang="en-US" altLang="ko-KR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컨설팅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b="0" u="none" strike="noStrike" dirty="0">
                          <a:effectLst/>
                          <a:latin typeface="+mn-ea"/>
                          <a:ea typeface="+mn-ea"/>
                        </a:rPr>
                        <a:t>사전 매칭 컨설팅 담당 전문 컨설턴트의 현장 진행 취업서류 관련 컨설팅</a:t>
                      </a:r>
                      <a:r>
                        <a:rPr lang="en-US" altLang="ko-KR" sz="1100" b="0" u="none" strike="noStrike" dirty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u="none" strike="noStrike" dirty="0">
                          <a:effectLst/>
                          <a:latin typeface="+mn-ea"/>
                          <a:ea typeface="+mn-ea"/>
                        </a:rPr>
                        <a:t>및 참가기업 매칭 </a:t>
                      </a:r>
                      <a:endParaRPr lang="ko-KR" altLang="en-US" sz="1100" b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7150114"/>
                  </a:ext>
                </a:extLst>
              </a:tr>
              <a:tr h="345936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면접 컨설팅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/>
                          <a:ea typeface="맑은 고딕"/>
                          <a:cs typeface="+mn-cs"/>
                        </a:rPr>
                        <a:t>면접 보이스 컨설팅</a:t>
                      </a:r>
                      <a:r>
                        <a:rPr kumimoji="0" lang="en-US" altLang="ko-KR" sz="11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/>
                          <a:ea typeface="맑은 고딕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/>
                          <a:ea typeface="맑은 고딕"/>
                          <a:cs typeface="+mn-cs"/>
                        </a:rPr>
                        <a:t>모의면접 체험 등 전문가와 </a:t>
                      </a:r>
                      <a:endParaRPr kumimoji="0" lang="en-US" altLang="ko-KR" sz="1100" b="0" i="0" u="none" strike="noStrike" kern="1200" cap="none" spc="-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/>
                          <a:ea typeface="맑은 고딕"/>
                          <a:cs typeface="+mn-cs"/>
                        </a:rPr>
                        <a:t>함께 하는 면접 심화 대면 컨설팅 및 상담</a:t>
                      </a:r>
                      <a:endParaRPr kumimoji="0" lang="ko-KR" altLang="en-US" sz="1100" b="0" i="0" u="none" strike="noStrike" kern="1200" cap="none" spc="-10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45936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면접 이미지 컨설팅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퍼스널 컬러 진단을 기반으로 면접 복장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면접 메이크업 등 코칭 서비스 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7082D2E0-079C-F076-A0AD-6D27FBBB64D0}"/>
              </a:ext>
            </a:extLst>
          </p:cNvPr>
          <p:cNvSpPr txBox="1"/>
          <p:nvPr/>
        </p:nvSpPr>
        <p:spPr>
          <a:xfrm>
            <a:off x="6909519" y="1646563"/>
            <a:ext cx="28889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무료 컨설팅 및 </a:t>
            </a:r>
            <a:r>
              <a:rPr lang="ko-KR" altLang="en-US" sz="1400" b="1" dirty="0" err="1">
                <a:solidFill>
                  <a:srgbClr val="C00000"/>
                </a:solidFill>
                <a:latin typeface="+mn-ea"/>
              </a:rPr>
              <a:t>면접비</a:t>
            </a:r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 추가 지원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4D549935-DA6C-0403-1EC7-FE952CEB1D95}"/>
              </a:ext>
            </a:extLst>
          </p:cNvPr>
          <p:cNvSpPr/>
          <p:nvPr/>
        </p:nvSpPr>
        <p:spPr>
          <a:xfrm>
            <a:off x="124287" y="3069949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부대행사관</a:t>
            </a:r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6A56867A-E733-1456-597B-C069EFE7EF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581322"/>
              </p:ext>
            </p:extLst>
          </p:nvPr>
        </p:nvGraphicFramePr>
        <p:xfrm>
          <a:off x="124287" y="3449477"/>
          <a:ext cx="4828712" cy="859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237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75278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3048197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42954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취업희망 </a:t>
                      </a:r>
                      <a:r>
                        <a:rPr lang="ko-KR" altLang="en-US" sz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캘리그래피</a:t>
                      </a:r>
                      <a:endParaRPr lang="ko-KR" altLang="en-US" sz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참가자가 원하는 취업 희망 메시지 또는 문구 등을 현장에서 전문 </a:t>
                      </a:r>
                      <a:r>
                        <a:rPr lang="ko-KR" altLang="en-US" sz="1100" b="0" i="0" u="none" strike="noStrike" spc="-10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캘리그래퍼가</a:t>
                      </a:r>
                      <a:r>
                        <a:rPr lang="ko-KR" altLang="en-US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작성</a:t>
                      </a:r>
                      <a:r>
                        <a:rPr lang="en-US" altLang="ko-KR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증정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42954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취업 </a:t>
                      </a:r>
                      <a:r>
                        <a:rPr lang="ko-KR" altLang="en-US" sz="1200" b="1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타로카드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 관련 고민 상담 및 취업스트레스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해소의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타로카드로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보는 취업운세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403C137-7782-D72F-5978-4A8B3B60F932}"/>
              </a:ext>
            </a:extLst>
          </p:cNvPr>
          <p:cNvSpPr txBox="1"/>
          <p:nvPr/>
        </p:nvSpPr>
        <p:spPr>
          <a:xfrm>
            <a:off x="1988598" y="3058629"/>
            <a:ext cx="2929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spc="-100" dirty="0">
                <a:solidFill>
                  <a:srgbClr val="C00000"/>
                </a:solidFill>
                <a:latin typeface="+mn-ea"/>
              </a:rPr>
              <a:t>무료 부대행사로 취업 스트레스 해소</a:t>
            </a:r>
            <a:r>
              <a:rPr lang="en-US" altLang="ko-KR" sz="1400" b="1" spc="-100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400" b="1" spc="-1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7FCD743-CA40-55C7-F841-2B7054BB6603}"/>
              </a:ext>
            </a:extLst>
          </p:cNvPr>
          <p:cNvSpPr/>
          <p:nvPr/>
        </p:nvSpPr>
        <p:spPr>
          <a:xfrm>
            <a:off x="133165" y="4639456"/>
            <a:ext cx="415088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사전 온라인 취업서류 컨설팅 및 매칭 서비스</a:t>
            </a: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EB4C1544-8FE7-416A-0D4E-1A8CD992C5EF}"/>
              </a:ext>
            </a:extLst>
          </p:cNvPr>
          <p:cNvGrpSpPr/>
          <p:nvPr/>
        </p:nvGrpSpPr>
        <p:grpSpPr>
          <a:xfrm>
            <a:off x="133163" y="5056851"/>
            <a:ext cx="9580179" cy="1400674"/>
            <a:chOff x="133164" y="4790137"/>
            <a:chExt cx="9314654" cy="1361853"/>
          </a:xfrm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7C92E5AE-E327-DF91-D2C3-518D0BBA77F5}"/>
                </a:ext>
              </a:extLst>
            </p:cNvPr>
            <p:cNvSpPr/>
            <p:nvPr/>
          </p:nvSpPr>
          <p:spPr>
            <a:xfrm>
              <a:off x="133164" y="4790137"/>
              <a:ext cx="9314654" cy="1361853"/>
            </a:xfrm>
            <a:prstGeom prst="roundRect">
              <a:avLst>
                <a:gd name="adj" fmla="val 0"/>
              </a:avLst>
            </a:prstGeom>
            <a:solidFill>
              <a:srgbClr val="268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 dirty="0">
                <a:latin typeface="+mn-ea"/>
              </a:endParaRPr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908E16F5-8AA3-6498-78CA-E04B95A222A1}"/>
                </a:ext>
              </a:extLst>
            </p:cNvPr>
            <p:cNvSpPr/>
            <p:nvPr/>
          </p:nvSpPr>
          <p:spPr>
            <a:xfrm>
              <a:off x="376568" y="4969812"/>
              <a:ext cx="843839" cy="843839"/>
            </a:xfrm>
            <a:prstGeom prst="round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 dirty="0">
                <a:latin typeface="+mn-ea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943A616-EE38-A6C3-238E-2C50E462DD33}"/>
                </a:ext>
              </a:extLst>
            </p:cNvPr>
            <p:cNvSpPr txBox="1"/>
            <p:nvPr/>
          </p:nvSpPr>
          <p:spPr>
            <a:xfrm>
              <a:off x="342245" y="5829401"/>
              <a:ext cx="8899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b="1" spc="-100" dirty="0" err="1">
                  <a:solidFill>
                    <a:schemeClr val="bg1"/>
                  </a:solidFill>
                  <a:latin typeface="+mn-ea"/>
                </a:rPr>
                <a:t>참가구직자</a:t>
              </a:r>
              <a:endParaRPr lang="ko-KR" altLang="en-US" sz="1200" b="1" spc="-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F5E1C2A3-0E88-BF3D-C7AD-B1FA208C83C9}"/>
                </a:ext>
              </a:extLst>
            </p:cNvPr>
            <p:cNvSpPr/>
            <p:nvPr/>
          </p:nvSpPr>
          <p:spPr>
            <a:xfrm>
              <a:off x="8358832" y="4975975"/>
              <a:ext cx="843839" cy="843839"/>
            </a:xfrm>
            <a:prstGeom prst="round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 dirty="0">
                <a:latin typeface="+mn-ea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F4BB825-A8D6-E9D9-A08A-7171E9D1C395}"/>
                </a:ext>
              </a:extLst>
            </p:cNvPr>
            <p:cNvSpPr txBox="1"/>
            <p:nvPr/>
          </p:nvSpPr>
          <p:spPr>
            <a:xfrm>
              <a:off x="8385451" y="5831411"/>
              <a:ext cx="7906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b="1" spc="-100" dirty="0">
                  <a:solidFill>
                    <a:schemeClr val="bg1"/>
                  </a:solidFill>
                  <a:latin typeface="+mn-ea"/>
                </a:rPr>
                <a:t>성공 취업</a:t>
              </a:r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448F7193-53D5-7DB9-0C27-83779E156064}"/>
                </a:ext>
              </a:extLst>
            </p:cNvPr>
            <p:cNvSpPr/>
            <p:nvPr/>
          </p:nvSpPr>
          <p:spPr>
            <a:xfrm>
              <a:off x="1979400" y="5159558"/>
              <a:ext cx="220194" cy="2201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AE46646-948A-7675-2D7B-AFBC84BB8806}"/>
                </a:ext>
              </a:extLst>
            </p:cNvPr>
            <p:cNvSpPr txBox="1"/>
            <p:nvPr/>
          </p:nvSpPr>
          <p:spPr>
            <a:xfrm>
              <a:off x="1623665" y="4844557"/>
              <a:ext cx="931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b="1" spc="-100" dirty="0">
                  <a:solidFill>
                    <a:schemeClr val="bg1"/>
                  </a:solidFill>
                  <a:latin typeface="+mn-ea"/>
                </a:rPr>
                <a:t>구직자 신청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E8DD577-DF6A-327C-3FAD-1693A9BB3D1F}"/>
                </a:ext>
              </a:extLst>
            </p:cNvPr>
            <p:cNvSpPr txBox="1"/>
            <p:nvPr/>
          </p:nvSpPr>
          <p:spPr>
            <a:xfrm>
              <a:off x="1378955" y="5487200"/>
              <a:ext cx="1345240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간단 회원 가입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구직자 보유 이력서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 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자기소개서 첨부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8E462A34-E2C8-F4B5-FB14-2998838063AF}"/>
                </a:ext>
              </a:extLst>
            </p:cNvPr>
            <p:cNvSpPr/>
            <p:nvPr/>
          </p:nvSpPr>
          <p:spPr>
            <a:xfrm>
              <a:off x="1410571" y="5469965"/>
              <a:ext cx="1408627" cy="611587"/>
            </a:xfrm>
            <a:prstGeom prst="round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F3D07C14-B534-3E2E-D633-F816BD4A9C75}"/>
                </a:ext>
              </a:extLst>
            </p:cNvPr>
            <p:cNvSpPr/>
            <p:nvPr/>
          </p:nvSpPr>
          <p:spPr>
            <a:xfrm>
              <a:off x="3546491" y="5150033"/>
              <a:ext cx="220194" cy="2201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5AD2B3A-F39F-95A5-2553-3D06F0DC5D9B}"/>
                </a:ext>
              </a:extLst>
            </p:cNvPr>
            <p:cNvSpPr txBox="1"/>
            <p:nvPr/>
          </p:nvSpPr>
          <p:spPr>
            <a:xfrm>
              <a:off x="3190757" y="4835032"/>
              <a:ext cx="931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b="1" spc="-100" dirty="0">
                  <a:solidFill>
                    <a:schemeClr val="bg1"/>
                  </a:solidFill>
                  <a:latin typeface="+mn-ea"/>
                </a:rPr>
                <a:t>매칭 서비스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F103453-8807-9F5C-0095-5B7E626B0961}"/>
                </a:ext>
              </a:extLst>
            </p:cNvPr>
            <p:cNvSpPr txBox="1"/>
            <p:nvPr/>
          </p:nvSpPr>
          <p:spPr>
            <a:xfrm>
              <a:off x="2955932" y="5477675"/>
              <a:ext cx="1382110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전담 전문 컨설턴트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 취업서류 클리닉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참가기업 매칭 알선 </a:t>
              </a:r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CECB5EFD-89AF-BDB7-5094-1BC247FECC23}"/>
                </a:ext>
              </a:extLst>
            </p:cNvPr>
            <p:cNvSpPr/>
            <p:nvPr/>
          </p:nvSpPr>
          <p:spPr>
            <a:xfrm>
              <a:off x="2968498" y="5460440"/>
              <a:ext cx="1408627" cy="611587"/>
            </a:xfrm>
            <a:prstGeom prst="round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1EF48381-ABCD-E5AE-55E7-19383D32E101}"/>
                </a:ext>
              </a:extLst>
            </p:cNvPr>
            <p:cNvSpPr/>
            <p:nvPr/>
          </p:nvSpPr>
          <p:spPr>
            <a:xfrm>
              <a:off x="5891154" y="5146313"/>
              <a:ext cx="220194" cy="2201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9AB9038-A0C6-9EF8-2DE0-EF19CBC6CA12}"/>
                </a:ext>
              </a:extLst>
            </p:cNvPr>
            <p:cNvSpPr txBox="1"/>
            <p:nvPr/>
          </p:nvSpPr>
          <p:spPr>
            <a:xfrm>
              <a:off x="5633533" y="4831312"/>
              <a:ext cx="7489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b="1" spc="-100" dirty="0">
                  <a:solidFill>
                    <a:schemeClr val="bg1"/>
                  </a:solidFill>
                  <a:latin typeface="+mn-ea"/>
                </a:rPr>
                <a:t>운영방법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3B778BE-8856-E6F6-DC86-EA68D82BF712}"/>
                </a:ext>
              </a:extLst>
            </p:cNvPr>
            <p:cNvSpPr txBox="1"/>
            <p:nvPr/>
          </p:nvSpPr>
          <p:spPr>
            <a:xfrm>
              <a:off x="5296576" y="5473955"/>
              <a:ext cx="1345240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온라인 신청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박람회장 심화 매칭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이메일</a:t>
              </a:r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유선 상담</a:t>
              </a:r>
            </a:p>
          </p:txBody>
        </p:sp>
        <p:sp>
          <p:nvSpPr>
            <p:cNvPr id="40" name="사각형: 둥근 모서리 39">
              <a:extLst>
                <a:ext uri="{FF2B5EF4-FFF2-40B4-BE49-F238E27FC236}">
                  <a16:creationId xmlns:a16="http://schemas.microsoft.com/office/drawing/2014/main" id="{236DA634-A976-CA07-89C6-1324C9531F41}"/>
                </a:ext>
              </a:extLst>
            </p:cNvPr>
            <p:cNvSpPr/>
            <p:nvPr/>
          </p:nvSpPr>
          <p:spPr>
            <a:xfrm>
              <a:off x="5299617" y="5456720"/>
              <a:ext cx="1408627" cy="611587"/>
            </a:xfrm>
            <a:prstGeom prst="round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1B3FD83E-FA12-B49A-FB40-50FADDAB2ED0}"/>
                </a:ext>
              </a:extLst>
            </p:cNvPr>
            <p:cNvSpPr/>
            <p:nvPr/>
          </p:nvSpPr>
          <p:spPr>
            <a:xfrm>
              <a:off x="7400953" y="5139798"/>
              <a:ext cx="220194" cy="2201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C038B1E-D824-9A91-DABE-891EC66BB8A8}"/>
                </a:ext>
              </a:extLst>
            </p:cNvPr>
            <p:cNvSpPr txBox="1"/>
            <p:nvPr/>
          </p:nvSpPr>
          <p:spPr>
            <a:xfrm>
              <a:off x="7045220" y="4824797"/>
              <a:ext cx="931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b="1" spc="-100" dirty="0">
                  <a:solidFill>
                    <a:schemeClr val="bg1"/>
                  </a:solidFill>
                  <a:latin typeface="+mn-ea"/>
                </a:rPr>
                <a:t>단계별 운영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E0883F7-96BA-16EF-DA1D-9B9157C68592}"/>
                </a:ext>
              </a:extLst>
            </p:cNvPr>
            <p:cNvSpPr txBox="1"/>
            <p:nvPr/>
          </p:nvSpPr>
          <p:spPr>
            <a:xfrm>
              <a:off x="6848101" y="5467440"/>
              <a:ext cx="151563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사전 </a:t>
              </a:r>
              <a:r>
                <a:rPr lang="ko-KR" altLang="en-US" sz="1100" b="1" spc="-100" dirty="0" err="1">
                  <a:solidFill>
                    <a:schemeClr val="bg1"/>
                  </a:solidFill>
                  <a:latin typeface="+mn-ea"/>
                </a:rPr>
                <a:t>참가사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 매칭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현장 심화 매칭</a:t>
              </a:r>
              <a:endParaRPr lang="en-US" altLang="ko-KR" sz="1100" b="1" spc="-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ko-KR" sz="1100" b="1" spc="-100" dirty="0">
                  <a:solidFill>
                    <a:schemeClr val="bg1"/>
                  </a:solidFill>
                  <a:latin typeface="+mn-ea"/>
                </a:rPr>
                <a:t>· </a:t>
              </a:r>
              <a:r>
                <a:rPr lang="ko-KR" altLang="en-US" sz="1100" b="1" spc="-100" dirty="0">
                  <a:solidFill>
                    <a:schemeClr val="bg1"/>
                  </a:solidFill>
                  <a:latin typeface="+mn-ea"/>
                </a:rPr>
                <a:t>사후 서비스 지속</a:t>
              </a:r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5CEE3859-3C6E-ED05-2C27-B794098B919A}"/>
                </a:ext>
              </a:extLst>
            </p:cNvPr>
            <p:cNvSpPr/>
            <p:nvPr/>
          </p:nvSpPr>
          <p:spPr>
            <a:xfrm>
              <a:off x="6860667" y="5450205"/>
              <a:ext cx="1308371" cy="611587"/>
            </a:xfrm>
            <a:prstGeom prst="round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7002A91-85DF-DD0B-CF13-26CA4379F5DF}"/>
                </a:ext>
              </a:extLst>
            </p:cNvPr>
            <p:cNvSpPr txBox="1"/>
            <p:nvPr/>
          </p:nvSpPr>
          <p:spPr>
            <a:xfrm>
              <a:off x="4432120" y="486484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400" b="1" spc="-100" dirty="0">
                  <a:solidFill>
                    <a:srgbClr val="FFFF00"/>
                  </a:solidFill>
                  <a:latin typeface="+mn-ea"/>
                </a:rPr>
                <a:t>취업</a:t>
              </a:r>
              <a:endParaRPr lang="en-US" altLang="ko-KR" sz="2400" b="1" spc="-100" dirty="0">
                <a:solidFill>
                  <a:srgbClr val="FFFF00"/>
                </a:solidFill>
                <a:latin typeface="+mn-ea"/>
              </a:endParaRPr>
            </a:p>
            <a:p>
              <a:pPr algn="ctr"/>
              <a:r>
                <a:rPr lang="ko-KR" altLang="en-US" sz="2400" b="1" spc="-100" dirty="0">
                  <a:solidFill>
                    <a:srgbClr val="FFFF00"/>
                  </a:solidFill>
                  <a:latin typeface="+mn-ea"/>
                </a:rPr>
                <a:t>매칭</a:t>
              </a:r>
            </a:p>
          </p:txBody>
        </p: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D306083-C444-5FA2-88B8-AF3ADE5CB6FA}"/>
                </a:ext>
              </a:extLst>
            </p:cNvPr>
            <p:cNvCxnSpPr>
              <a:cxnSpLocks/>
            </p:cNvCxnSpPr>
            <p:nvPr/>
          </p:nvCxnSpPr>
          <p:spPr>
            <a:xfrm>
              <a:off x="1389933" y="5269655"/>
              <a:ext cx="2850139" cy="0"/>
            </a:xfrm>
            <a:prstGeom prst="line">
              <a:avLst/>
            </a:prstGeom>
            <a:ln w="571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90F7BCB0-9B06-BBB0-4D2F-4AF966A3CC4B}"/>
                </a:ext>
              </a:extLst>
            </p:cNvPr>
            <p:cNvCxnSpPr>
              <a:cxnSpLocks/>
              <a:endCxn id="49" idx="3"/>
            </p:cNvCxnSpPr>
            <p:nvPr/>
          </p:nvCxnSpPr>
          <p:spPr>
            <a:xfrm flipV="1">
              <a:off x="5306006" y="5269107"/>
              <a:ext cx="2695854" cy="28"/>
            </a:xfrm>
            <a:prstGeom prst="line">
              <a:avLst/>
            </a:prstGeom>
            <a:ln w="571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이등변 삼각형 47">
              <a:extLst>
                <a:ext uri="{FF2B5EF4-FFF2-40B4-BE49-F238E27FC236}">
                  <a16:creationId xmlns:a16="http://schemas.microsoft.com/office/drawing/2014/main" id="{3129A203-3553-4019-F529-C7565A20E4C2}"/>
                </a:ext>
              </a:extLst>
            </p:cNvPr>
            <p:cNvSpPr/>
            <p:nvPr/>
          </p:nvSpPr>
          <p:spPr>
            <a:xfrm rot="5400000">
              <a:off x="4211093" y="5174456"/>
              <a:ext cx="216024" cy="18622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sp>
          <p:nvSpPr>
            <p:cNvPr id="49" name="이등변 삼각형 48">
              <a:extLst>
                <a:ext uri="{FF2B5EF4-FFF2-40B4-BE49-F238E27FC236}">
                  <a16:creationId xmlns:a16="http://schemas.microsoft.com/office/drawing/2014/main" id="{7E153ED8-3598-D42E-D4F3-31723C21E06A}"/>
                </a:ext>
              </a:extLst>
            </p:cNvPr>
            <p:cNvSpPr/>
            <p:nvPr/>
          </p:nvSpPr>
          <p:spPr>
            <a:xfrm rot="5400000">
              <a:off x="7986962" y="5175993"/>
              <a:ext cx="216024" cy="18622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atin typeface="+mn-ea"/>
              </a:endParaRPr>
            </a:p>
          </p:txBody>
        </p:sp>
        <p:pic>
          <p:nvPicPr>
            <p:cNvPr id="50" name="그림 49">
              <a:extLst>
                <a:ext uri="{FF2B5EF4-FFF2-40B4-BE49-F238E27FC236}">
                  <a16:creationId xmlns:a16="http://schemas.microsoft.com/office/drawing/2014/main" id="{5C99F684-482F-B248-837B-CAF348B90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rgbClr val="4F81B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394" y="4913360"/>
              <a:ext cx="956741" cy="956741"/>
            </a:xfrm>
            <a:prstGeom prst="rect">
              <a:avLst/>
            </a:prstGeom>
          </p:spPr>
        </p:pic>
        <p:pic>
          <p:nvPicPr>
            <p:cNvPr id="51" name="Picture 2" descr="54,270 기자증 이미지, 스톡 사진 및 벡터 | Shutterstock">
              <a:extLst>
                <a:ext uri="{FF2B5EF4-FFF2-40B4-BE49-F238E27FC236}">
                  <a16:creationId xmlns:a16="http://schemas.microsoft.com/office/drawing/2014/main" id="{4929326D-B951-6EAE-23FC-EC0FFAC3A71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rgbClr val="4F81B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09" t="10359" r="18274" b="16192"/>
            <a:stretch/>
          </p:blipFill>
          <p:spPr bwMode="auto">
            <a:xfrm>
              <a:off x="8451047" y="5011945"/>
              <a:ext cx="663445" cy="80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6B49CFE7-E8CE-E7F4-543A-D3A6E597869B}"/>
              </a:ext>
            </a:extLst>
          </p:cNvPr>
          <p:cNvSpPr txBox="1"/>
          <p:nvPr/>
        </p:nvSpPr>
        <p:spPr>
          <a:xfrm>
            <a:off x="4325822" y="4632344"/>
            <a:ext cx="36455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spc="-100" dirty="0">
                <a:solidFill>
                  <a:srgbClr val="C00000"/>
                </a:solidFill>
                <a:latin typeface="+mn-ea"/>
              </a:rPr>
              <a:t>자세한 내용은 홈페이지 내 </a:t>
            </a:r>
            <a:r>
              <a:rPr lang="ko-KR" altLang="en-US" sz="1400" b="1" spc="-100" dirty="0" err="1">
                <a:solidFill>
                  <a:srgbClr val="C00000"/>
                </a:solidFill>
                <a:latin typeface="+mn-ea"/>
              </a:rPr>
              <a:t>매칭서비스관</a:t>
            </a:r>
            <a:r>
              <a:rPr lang="ko-KR" altLang="en-US" sz="1400" b="1" spc="-100" dirty="0">
                <a:solidFill>
                  <a:srgbClr val="C00000"/>
                </a:solidFill>
                <a:latin typeface="+mn-ea"/>
              </a:rPr>
              <a:t> 확인</a:t>
            </a:r>
            <a:r>
              <a:rPr lang="en-US" altLang="ko-KR" sz="1400" b="1" spc="-100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400" b="1" spc="-1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32C4BD0-E161-0368-D9D8-4D9C566FB7A9}"/>
              </a:ext>
            </a:extLst>
          </p:cNvPr>
          <p:cNvSpPr txBox="1"/>
          <p:nvPr/>
        </p:nvSpPr>
        <p:spPr>
          <a:xfrm>
            <a:off x="7278" y="4310885"/>
            <a:ext cx="23342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pc="-100" dirty="0">
                <a:latin typeface="+mn-ea"/>
              </a:rPr>
              <a:t>※ </a:t>
            </a:r>
            <a:r>
              <a:rPr lang="ko-KR" altLang="en-US" sz="1050" spc="-100" dirty="0">
                <a:latin typeface="+mn-ea"/>
              </a:rPr>
              <a:t>행사 구성은 다소 변경될 수 있습니다</a:t>
            </a:r>
            <a:r>
              <a:rPr lang="en-US" altLang="ko-KR" sz="1050" spc="-100" dirty="0">
                <a:latin typeface="+mn-ea"/>
              </a:rPr>
              <a:t>.</a:t>
            </a:r>
            <a:endParaRPr lang="ko-KR" altLang="en-US" sz="1050" spc="-100" dirty="0">
              <a:latin typeface="+mn-ea"/>
            </a:endParaRPr>
          </a:p>
        </p:txBody>
      </p:sp>
      <p:sp>
        <p:nvSpPr>
          <p:cNvPr id="56" name="사각형: 둥근 모서리 55">
            <a:extLst>
              <a:ext uri="{FF2B5EF4-FFF2-40B4-BE49-F238E27FC236}">
                <a16:creationId xmlns:a16="http://schemas.microsoft.com/office/drawing/2014/main" id="{8D3A733C-D77B-91F3-7B45-3B2926EEAE24}"/>
              </a:ext>
            </a:extLst>
          </p:cNvPr>
          <p:cNvSpPr/>
          <p:nvPr/>
        </p:nvSpPr>
        <p:spPr>
          <a:xfrm>
            <a:off x="5040241" y="3566930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기타 참가자 지원 </a:t>
            </a:r>
          </a:p>
        </p:txBody>
      </p:sp>
      <p:graphicFrame>
        <p:nvGraphicFramePr>
          <p:cNvPr id="57" name="표 56">
            <a:extLst>
              <a:ext uri="{FF2B5EF4-FFF2-40B4-BE49-F238E27FC236}">
                <a16:creationId xmlns:a16="http://schemas.microsoft.com/office/drawing/2014/main" id="{4153632D-520B-4849-2B33-AC224829E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408455"/>
              </p:ext>
            </p:extLst>
          </p:nvPr>
        </p:nvGraphicFramePr>
        <p:xfrm>
          <a:off x="5062963" y="3912214"/>
          <a:ext cx="4650974" cy="426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953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2935621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213452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안내대</a:t>
                      </a:r>
                      <a:r>
                        <a:rPr lang="en-US" altLang="ko-KR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작성대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구직자 안내 및 참가신청서 작성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2134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참가자 지원센터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출력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복사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kern="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문구류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음료 지원 등</a:t>
                      </a:r>
                      <a:endParaRPr lang="en-US" altLang="ko-KR" sz="1100" kern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58" name="TextBox 57">
            <a:extLst>
              <a:ext uri="{FF2B5EF4-FFF2-40B4-BE49-F238E27FC236}">
                <a16:creationId xmlns:a16="http://schemas.microsoft.com/office/drawing/2014/main" id="{6FA95ADB-01CF-91DE-F2E9-0CDD0C6D2E8F}"/>
              </a:ext>
            </a:extLst>
          </p:cNvPr>
          <p:cNvSpPr txBox="1"/>
          <p:nvPr/>
        </p:nvSpPr>
        <p:spPr>
          <a:xfrm>
            <a:off x="6892780" y="3554368"/>
            <a:ext cx="2935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참가자 음료 지원 및 각종 서비스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E4A832EA-2E5A-779C-7BA9-5DC2669A692C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0" name="그림 59">
            <a:extLst>
              <a:ext uri="{FF2B5EF4-FFF2-40B4-BE49-F238E27FC236}">
                <a16:creationId xmlns:a16="http://schemas.microsoft.com/office/drawing/2014/main" id="{2359A24B-0355-AA76-420F-C903FF094A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8B0AD51-1EEE-3DC7-58EF-AB3D440430C4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행사 내용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9403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FAA27-F689-AD23-45FA-48664DEB2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>
            <a:extLst>
              <a:ext uri="{FF2B5EF4-FFF2-40B4-BE49-F238E27FC236}">
                <a16:creationId xmlns:a16="http://schemas.microsoft.com/office/drawing/2014/main" id="{A1F51E95-AF35-7B20-2AFE-E89BC964B7DB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EE5F559F-13D7-A66F-F620-820DC6167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4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5823FE2-1DB9-7D5E-A826-81BE94CD0089}"/>
              </a:ext>
            </a:extLst>
          </p:cNvPr>
          <p:cNvSpPr/>
          <p:nvPr/>
        </p:nvSpPr>
        <p:spPr>
          <a:xfrm>
            <a:off x="133165" y="1675279"/>
            <a:ext cx="1911295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사전 면접</a:t>
            </a:r>
            <a:r>
              <a:rPr lang="en-US" altLang="ko-KR" sz="1400" b="1" dirty="0">
                <a:latin typeface="+mn-ea"/>
              </a:rPr>
              <a:t>(</a:t>
            </a:r>
            <a:r>
              <a:rPr lang="ko-KR" altLang="en-US" sz="1400" b="1" dirty="0">
                <a:latin typeface="+mn-ea"/>
              </a:rPr>
              <a:t>상담</a:t>
            </a:r>
            <a:r>
              <a:rPr lang="en-US" altLang="ko-KR" sz="1400" b="1" dirty="0">
                <a:latin typeface="+mn-ea"/>
              </a:rPr>
              <a:t>) </a:t>
            </a:r>
            <a:r>
              <a:rPr lang="ko-KR" altLang="en-US" sz="1400" b="1" dirty="0">
                <a:latin typeface="+mn-ea"/>
              </a:rPr>
              <a:t>신청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D87C9FA-9A79-B24D-9D61-81DB09C66A5D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2B4CDE-9BF8-32F9-A176-5F15E3C321FA}"/>
              </a:ext>
            </a:extLst>
          </p:cNvPr>
          <p:cNvSpPr txBox="1"/>
          <p:nvPr/>
        </p:nvSpPr>
        <p:spPr>
          <a:xfrm>
            <a:off x="133165" y="768217"/>
            <a:ext cx="56300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청년 일자리 박람회 </a:t>
            </a:r>
            <a:endParaRPr lang="en-US" altLang="ko-KR" b="1" kern="0" dirty="0">
              <a:solidFill>
                <a:schemeClr val="tx2"/>
              </a:solidFill>
              <a:latin typeface="+mn-ea"/>
            </a:endParaRPr>
          </a:p>
          <a:p>
            <a:r>
              <a:rPr lang="ko-KR" altLang="en-US" sz="2000" b="1" dirty="0">
                <a:latin typeface="+mn-ea"/>
              </a:rPr>
              <a:t>행사 내용 소개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B1B158-9720-631B-751D-22EC25B315D8}"/>
              </a:ext>
            </a:extLst>
          </p:cNvPr>
          <p:cNvSpPr txBox="1"/>
          <p:nvPr/>
        </p:nvSpPr>
        <p:spPr>
          <a:xfrm>
            <a:off x="2044460" y="1655189"/>
            <a:ext cx="780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로그인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회원가입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) &gt; </a:t>
            </a:r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나에게 맞는 기업 찾기 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&gt; </a:t>
            </a:r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면접 신청 필요 파일 준비 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&gt; </a:t>
            </a:r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시간대별 사전 신청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 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5FC007C-43F9-68C8-19A8-44B062362D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4834"/>
          <a:stretch>
            <a:fillRect/>
          </a:stretch>
        </p:blipFill>
        <p:spPr>
          <a:xfrm>
            <a:off x="271000" y="2063680"/>
            <a:ext cx="4495971" cy="36055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21F984-80C6-FEF4-E66F-1A4285E29D99}"/>
              </a:ext>
            </a:extLst>
          </p:cNvPr>
          <p:cNvSpPr txBox="1"/>
          <p:nvPr/>
        </p:nvSpPr>
        <p:spPr>
          <a:xfrm>
            <a:off x="219934" y="5793514"/>
            <a:ext cx="95617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1. 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기업별 입사지원 시 필요 파일 확인 후 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3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월 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18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수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)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 또는 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19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목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) 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중 원하는 시간대로 사전 면접 신청</a:t>
            </a:r>
            <a:endParaRPr lang="en-US" altLang="ko-KR" sz="1400" dirty="0">
              <a:solidFill>
                <a:srgbClr val="EE0000"/>
              </a:solidFill>
              <a:latin typeface="+mn-ea"/>
            </a:endParaRPr>
          </a:p>
          <a:p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2. 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채용상담관의 경우 별도 필요파일 없음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, 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일부 기업은 자사양식 작성 필요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자사양식 다운로드 가능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)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  </a:t>
            </a:r>
            <a:endParaRPr lang="en-US" altLang="ko-KR" sz="1400" dirty="0">
              <a:solidFill>
                <a:srgbClr val="EE0000"/>
              </a:solidFill>
              <a:latin typeface="+mn-ea"/>
            </a:endParaRPr>
          </a:p>
          <a:p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3. 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일부 기업은 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3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월 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18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수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)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 또는 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19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목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) 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중 하루만 운영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, 19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일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목</a:t>
            </a:r>
            <a:r>
              <a:rPr lang="en-US" altLang="ko-KR" sz="1400" dirty="0">
                <a:solidFill>
                  <a:srgbClr val="EE0000"/>
                </a:solidFill>
                <a:latin typeface="+mn-ea"/>
              </a:rPr>
              <a:t>) 12:00~13:00</a:t>
            </a:r>
            <a:r>
              <a:rPr lang="ko-KR" altLang="en-US" sz="1400" dirty="0">
                <a:solidFill>
                  <a:srgbClr val="EE0000"/>
                </a:solidFill>
                <a:latin typeface="+mn-ea"/>
              </a:rPr>
              <a:t>은 점심시간으로 신청 불가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8B2A4A6-65CA-1803-FE8D-D2A1846DA0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166" b="1189"/>
          <a:stretch>
            <a:fillRect/>
          </a:stretch>
        </p:blipFill>
        <p:spPr>
          <a:xfrm>
            <a:off x="5070516" y="2002743"/>
            <a:ext cx="4495971" cy="2852513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C43EC51-DA2A-5A3A-4158-C26604B71702}"/>
              </a:ext>
            </a:extLst>
          </p:cNvPr>
          <p:cNvSpPr/>
          <p:nvPr/>
        </p:nvSpPr>
        <p:spPr>
          <a:xfrm>
            <a:off x="358140" y="4930140"/>
            <a:ext cx="4427458" cy="63246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C5693E3-B2CB-EEE5-5604-F914F1D37FF1}"/>
              </a:ext>
            </a:extLst>
          </p:cNvPr>
          <p:cNvSpPr/>
          <p:nvPr/>
        </p:nvSpPr>
        <p:spPr>
          <a:xfrm>
            <a:off x="339513" y="3398518"/>
            <a:ext cx="4427458" cy="1006293"/>
          </a:xfrm>
          <a:prstGeom prst="roundRect">
            <a:avLst>
              <a:gd name="adj" fmla="val 11366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C70DEFC-38C5-E392-41CB-AAA91908AB7E}"/>
              </a:ext>
            </a:extLst>
          </p:cNvPr>
          <p:cNvSpPr/>
          <p:nvPr/>
        </p:nvSpPr>
        <p:spPr>
          <a:xfrm>
            <a:off x="6702213" y="4426993"/>
            <a:ext cx="1176867" cy="428263"/>
          </a:xfrm>
          <a:prstGeom prst="roundRect">
            <a:avLst>
              <a:gd name="adj" fmla="val 11366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AA8EAD18-6FF2-B4F4-74B2-16BB6FA7B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524" y="2606955"/>
            <a:ext cx="3313748" cy="158312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86C4E98D-7159-E3FF-94B3-3278F6F839E0}"/>
              </a:ext>
            </a:extLst>
          </p:cNvPr>
          <p:cNvSpPr txBox="1"/>
          <p:nvPr/>
        </p:nvSpPr>
        <p:spPr>
          <a:xfrm>
            <a:off x="2461261" y="4097249"/>
            <a:ext cx="2758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면접 희망 날짜 </a:t>
            </a:r>
            <a:r>
              <a:rPr lang="ko-KR" altLang="en-US" sz="1200">
                <a:solidFill>
                  <a:srgbClr val="EE0000"/>
                </a:solidFill>
                <a:latin typeface="+mn-ea"/>
              </a:rPr>
              <a:t>및 시간대 안내</a:t>
            </a:r>
            <a:endParaRPr lang="ko-KR" altLang="en-US" sz="1200" dirty="0">
              <a:solidFill>
                <a:srgbClr val="EE0000"/>
              </a:solidFill>
              <a:latin typeface="+mn-ea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5CFFD0C-1A38-2706-B422-3895FF33E296}"/>
              </a:ext>
            </a:extLst>
          </p:cNvPr>
          <p:cNvSpPr txBox="1"/>
          <p:nvPr/>
        </p:nvSpPr>
        <p:spPr>
          <a:xfrm>
            <a:off x="2461261" y="4946070"/>
            <a:ext cx="2758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사전 면접 신청 시 제출 필요</a:t>
            </a:r>
            <a:endParaRPr lang="en-US" altLang="ko-KR" sz="1200" dirty="0">
              <a:solidFill>
                <a:srgbClr val="EE0000"/>
              </a:solidFill>
              <a:latin typeface="+mn-ea"/>
            </a:endParaRPr>
          </a:p>
          <a:p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파일 안내</a:t>
            </a:r>
            <a:endParaRPr lang="en-US" altLang="ko-KR" sz="1200" dirty="0">
              <a:solidFill>
                <a:srgbClr val="EE0000"/>
              </a:solidFill>
              <a:latin typeface="+mn-ea"/>
            </a:endParaRPr>
          </a:p>
          <a:p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자사양식일 경우 다운로드</a:t>
            </a:r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)</a:t>
            </a:r>
            <a:endParaRPr lang="ko-KR" altLang="en-US" sz="1200" dirty="0">
              <a:solidFill>
                <a:srgbClr val="EE0000"/>
              </a:solidFill>
              <a:latin typeface="+mn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1DE6096-F2CF-3F0C-9B33-4FFA91C261B4}"/>
              </a:ext>
            </a:extLst>
          </p:cNvPr>
          <p:cNvSpPr txBox="1"/>
          <p:nvPr/>
        </p:nvSpPr>
        <p:spPr>
          <a:xfrm>
            <a:off x="6123042" y="4877266"/>
            <a:ext cx="344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사전 면접 신청 버튼을 클릭 후</a:t>
            </a:r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로그인 상태</a:t>
            </a:r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)</a:t>
            </a:r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 </a:t>
            </a:r>
            <a:endParaRPr lang="en-US" altLang="ko-KR" sz="1200" dirty="0">
              <a:solidFill>
                <a:srgbClr val="EE0000"/>
              </a:solidFill>
              <a:latin typeface="+mn-ea"/>
            </a:endParaRPr>
          </a:p>
          <a:p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위 내용 입력</a:t>
            </a:r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업로드 후 신청</a:t>
            </a:r>
            <a:endParaRPr lang="en-US" altLang="ko-KR" sz="1200" dirty="0">
              <a:solidFill>
                <a:srgbClr val="EE0000"/>
              </a:solidFill>
              <a:latin typeface="+mn-ea"/>
            </a:endParaRPr>
          </a:p>
          <a:p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※</a:t>
            </a:r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신청 내용 확인 및 수정은 </a:t>
            </a:r>
            <a:r>
              <a:rPr lang="en-US" altLang="ko-KR" sz="1200" dirty="0" err="1">
                <a:solidFill>
                  <a:srgbClr val="EE0000"/>
                </a:solidFill>
                <a:latin typeface="+mn-ea"/>
              </a:rPr>
              <a:t>MyPage</a:t>
            </a:r>
            <a:r>
              <a:rPr lang="ko-KR" altLang="en-US" sz="1200" dirty="0">
                <a:solidFill>
                  <a:srgbClr val="EE0000"/>
                </a:solidFill>
                <a:latin typeface="+mn-ea"/>
              </a:rPr>
              <a:t>에서 가능</a:t>
            </a:r>
            <a:r>
              <a:rPr lang="en-US" altLang="ko-KR" sz="1200" dirty="0">
                <a:solidFill>
                  <a:srgbClr val="EE0000"/>
                </a:solidFill>
                <a:latin typeface="+mn-ea"/>
              </a:rPr>
              <a:t> </a:t>
            </a:r>
            <a:endParaRPr lang="ko-KR" altLang="en-US" sz="1200" dirty="0">
              <a:solidFill>
                <a:srgbClr val="EE0000"/>
              </a:solidFill>
              <a:latin typeface="+mn-ea"/>
            </a:endParaRPr>
          </a:p>
        </p:txBody>
      </p:sp>
      <p:cxnSp>
        <p:nvCxnSpPr>
          <p:cNvPr id="60" name="직선 화살표 연결선 59">
            <a:extLst>
              <a:ext uri="{FF2B5EF4-FFF2-40B4-BE49-F238E27FC236}">
                <a16:creationId xmlns:a16="http://schemas.microsoft.com/office/drawing/2014/main" id="{DAD69593-9A21-0808-740B-CDF564EF8BE4}"/>
              </a:ext>
            </a:extLst>
          </p:cNvPr>
          <p:cNvCxnSpPr/>
          <p:nvPr/>
        </p:nvCxnSpPr>
        <p:spPr>
          <a:xfrm flipV="1">
            <a:off x="7318501" y="4190081"/>
            <a:ext cx="95759" cy="21473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5F96ABF5-7890-340E-7BCC-EE57F9490722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2" name="그림 61">
            <a:extLst>
              <a:ext uri="{FF2B5EF4-FFF2-40B4-BE49-F238E27FC236}">
                <a16:creationId xmlns:a16="http://schemas.microsoft.com/office/drawing/2014/main" id="{D4E98739-B2A8-9627-75BC-26AF302AA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8C70664F-C9B7-870C-C162-3338072E5E38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행사 내용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3669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A0618-2785-6E39-AC14-276D089BC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>
            <a:extLst>
              <a:ext uri="{FF2B5EF4-FFF2-40B4-BE49-F238E27FC236}">
                <a16:creationId xmlns:a16="http://schemas.microsoft.com/office/drawing/2014/main" id="{0C21457B-ED70-9A06-C324-E87BB5E94BD8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44514626-D50A-877D-EBD8-0EE46F1C1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5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6CF6E499-C6D3-0903-015E-B958D54AAF81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159227-EB07-648B-3030-492FDF0716A2}"/>
              </a:ext>
            </a:extLst>
          </p:cNvPr>
          <p:cNvSpPr txBox="1"/>
          <p:nvPr/>
        </p:nvSpPr>
        <p:spPr>
          <a:xfrm>
            <a:off x="133165" y="768217"/>
            <a:ext cx="56300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청년 일자리 박람회 </a:t>
            </a:r>
            <a:endParaRPr lang="en-US" altLang="ko-KR" b="1" kern="0" dirty="0">
              <a:solidFill>
                <a:schemeClr val="tx2"/>
              </a:solidFill>
              <a:latin typeface="+mn-ea"/>
            </a:endParaRPr>
          </a:p>
          <a:p>
            <a:r>
              <a:rPr lang="ko-KR" altLang="en-US" sz="2000" b="1" dirty="0" err="1">
                <a:latin typeface="+mn-ea"/>
              </a:rPr>
              <a:t>참가구직자</a:t>
            </a:r>
            <a:r>
              <a:rPr lang="ko-KR" altLang="en-US" sz="2000" b="1" dirty="0">
                <a:latin typeface="+mn-ea"/>
              </a:rPr>
              <a:t> 이벤트 및 지원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BCC3E2-B9DB-BA39-58FA-CA4D196F59D7}"/>
              </a:ext>
            </a:extLst>
          </p:cNvPr>
          <p:cNvSpPr txBox="1"/>
          <p:nvPr/>
        </p:nvSpPr>
        <p:spPr>
          <a:xfrm>
            <a:off x="989224" y="2002380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참가 구직자 </a:t>
            </a:r>
            <a:r>
              <a:rPr lang="ko-KR" altLang="en-US" sz="1400" b="1" dirty="0" err="1">
                <a:solidFill>
                  <a:srgbClr val="0070C0"/>
                </a:solidFill>
                <a:latin typeface="+mn-ea"/>
              </a:rPr>
              <a:t>면접비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 지원 이벤트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!</a:t>
            </a:r>
            <a:endParaRPr lang="ko-KR" altLang="en-US" sz="1400" b="1" dirty="0">
              <a:solidFill>
                <a:srgbClr val="0070C0"/>
              </a:solidFill>
              <a:latin typeface="+mn-ea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1E359A6-405C-1268-868B-0162EB27C5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45265"/>
              </p:ext>
            </p:extLst>
          </p:nvPr>
        </p:nvGraphicFramePr>
        <p:xfrm>
          <a:off x="1061073" y="2346473"/>
          <a:ext cx="3771555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8401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630742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572412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시간대별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 선착순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최대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</a:t>
                      </a:r>
                      <a:r>
                        <a:rPr lang="ko-KR" altLang="en-US" sz="1100" u="none" strike="noStrike" dirty="0" err="1">
                          <a:effectLst/>
                          <a:latin typeface="+mn-ea"/>
                          <a:ea typeface="+mn-ea"/>
                        </a:rPr>
                        <a:t>면접비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 지급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041D5941-BBBC-F8EF-A512-ED734CFF6750}"/>
              </a:ext>
            </a:extLst>
          </p:cNvPr>
          <p:cNvSpPr/>
          <p:nvPr/>
        </p:nvSpPr>
        <p:spPr>
          <a:xfrm>
            <a:off x="207272" y="2042959"/>
            <a:ext cx="770816" cy="770816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DAF23C-AB56-C7ED-7FEF-347238C23E2F}"/>
              </a:ext>
            </a:extLst>
          </p:cNvPr>
          <p:cNvSpPr txBox="1"/>
          <p:nvPr/>
        </p:nvSpPr>
        <p:spPr>
          <a:xfrm>
            <a:off x="124287" y="2797216"/>
            <a:ext cx="47083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 err="1">
                <a:latin typeface="+mn-ea"/>
              </a:rPr>
              <a:t>면접비</a:t>
            </a:r>
            <a:r>
              <a:rPr lang="ko-KR" altLang="en-US" sz="1100" b="1" dirty="0">
                <a:latin typeface="+mn-ea"/>
              </a:rPr>
              <a:t> </a:t>
            </a:r>
            <a:r>
              <a:rPr lang="en-US" altLang="ko-KR" sz="1100" b="1" dirty="0">
                <a:latin typeface="+mn-ea"/>
              </a:rPr>
              <a:t>2</a:t>
            </a:r>
            <a:r>
              <a:rPr lang="ko-KR" altLang="en-US" sz="1100" b="1" dirty="0">
                <a:latin typeface="+mn-ea"/>
              </a:rPr>
              <a:t>만원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현장 면접 필수</a:t>
            </a:r>
            <a:r>
              <a:rPr lang="en-US" altLang="ko-KR" sz="1100" b="1" dirty="0">
                <a:latin typeface="+mn-ea"/>
              </a:rPr>
              <a:t>)</a:t>
            </a:r>
            <a:r>
              <a:rPr lang="ko-KR" altLang="en-US" sz="1100" b="1" dirty="0">
                <a:latin typeface="+mn-ea"/>
              </a:rPr>
              <a:t> </a:t>
            </a:r>
            <a:r>
              <a:rPr lang="en-US" altLang="ko-KR" sz="1100" b="1" dirty="0">
                <a:latin typeface="+mn-ea"/>
              </a:rPr>
              <a:t>+ </a:t>
            </a:r>
            <a:r>
              <a:rPr lang="ko-KR" altLang="en-US" sz="1100" b="1" dirty="0">
                <a:latin typeface="+mn-ea"/>
              </a:rPr>
              <a:t>추가 </a:t>
            </a:r>
            <a:r>
              <a:rPr lang="en-US" altLang="ko-KR" sz="1100" b="1" dirty="0">
                <a:latin typeface="+mn-ea"/>
              </a:rPr>
              <a:t>1</a:t>
            </a:r>
            <a:r>
              <a:rPr lang="ko-KR" altLang="en-US" sz="1100" b="1" dirty="0">
                <a:latin typeface="+mn-ea"/>
              </a:rPr>
              <a:t>만원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심화 취업 컨설팅 진행자</a:t>
            </a:r>
            <a:r>
              <a:rPr lang="en-US" altLang="ko-KR" sz="1100" b="1" dirty="0">
                <a:latin typeface="+mn-ea"/>
              </a:rPr>
              <a:t>)</a:t>
            </a: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참가기업 및 취업 컨설팅 담당 컨설턴트의 확인 스티커 배포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 - </a:t>
            </a:r>
            <a:r>
              <a:rPr lang="ko-KR" altLang="en-US" sz="1100" b="1" dirty="0">
                <a:latin typeface="+mn-ea"/>
              </a:rPr>
              <a:t>참가기업 인사담당자 및 부산일자리종합센터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 err="1">
                <a:latin typeface="+mn-ea"/>
              </a:rPr>
              <a:t>현장매칭</a:t>
            </a:r>
            <a:r>
              <a:rPr lang="en-US" altLang="ko-KR" sz="1100" b="1" dirty="0">
                <a:latin typeface="+mn-ea"/>
              </a:rPr>
              <a:t>·</a:t>
            </a:r>
            <a:r>
              <a:rPr lang="ko-KR" altLang="en-US" sz="1100" b="1" dirty="0" err="1">
                <a:latin typeface="+mn-ea"/>
              </a:rPr>
              <a:t>취업매칭</a:t>
            </a:r>
            <a:r>
              <a:rPr lang="ko-KR" altLang="en-US" sz="1100" b="1" dirty="0">
                <a:latin typeface="+mn-ea"/>
              </a:rPr>
              <a:t> </a:t>
            </a:r>
          </a:p>
          <a:p>
            <a:r>
              <a:rPr lang="ko-KR" altLang="en-US" sz="1100" b="1" dirty="0">
                <a:latin typeface="+mn-ea"/>
              </a:rPr>
              <a:t>   컨설팅</a:t>
            </a:r>
            <a:r>
              <a:rPr lang="en-US" altLang="ko-KR" sz="1100" b="1" dirty="0">
                <a:latin typeface="+mn-ea"/>
              </a:rPr>
              <a:t>,</a:t>
            </a:r>
            <a:r>
              <a:rPr lang="ko-KR" altLang="en-US" sz="1100" b="1" dirty="0">
                <a:latin typeface="+mn-ea"/>
              </a:rPr>
              <a:t> 면접 컨설팅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면접 이미지 컨설팅 담당자의 확인 스티커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설문조사 응답 확인 후 </a:t>
            </a:r>
            <a:r>
              <a:rPr lang="ko-KR" altLang="en-US" sz="1100" b="1" dirty="0" err="1">
                <a:latin typeface="+mn-ea"/>
              </a:rPr>
              <a:t>배부받은</a:t>
            </a:r>
            <a:r>
              <a:rPr lang="ko-KR" altLang="en-US" sz="1100" b="1" dirty="0">
                <a:latin typeface="+mn-ea"/>
              </a:rPr>
              <a:t> 스티커와 함께 참가자 지원센터에 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  </a:t>
            </a:r>
            <a:r>
              <a:rPr lang="ko-KR" altLang="en-US" sz="1100" b="1" dirty="0" err="1">
                <a:latin typeface="+mn-ea"/>
              </a:rPr>
              <a:t>면접비</a:t>
            </a:r>
            <a:r>
              <a:rPr lang="ko-KR" altLang="en-US" sz="1100" b="1" dirty="0">
                <a:latin typeface="+mn-ea"/>
              </a:rPr>
              <a:t> 지원 신청 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면접비는 행사 후 신분증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계좌정보 접수 후 계좌 이체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각 시간대별 </a:t>
            </a:r>
            <a:r>
              <a:rPr lang="en-US" altLang="ko-KR" sz="1100" b="1" dirty="0">
                <a:latin typeface="+mn-ea"/>
              </a:rPr>
              <a:t>10</a:t>
            </a:r>
            <a:r>
              <a:rPr lang="ko-KR" altLang="en-US" sz="1100" b="1" dirty="0">
                <a:latin typeface="+mn-ea"/>
              </a:rPr>
              <a:t>명 선착순 접수</a:t>
            </a:r>
          </a:p>
        </p:txBody>
      </p:sp>
      <p:pic>
        <p:nvPicPr>
          <p:cNvPr id="10" name="그림 9" descr="지폐 - 무료 사업개 아이콘">
            <a:extLst>
              <a:ext uri="{FF2B5EF4-FFF2-40B4-BE49-F238E27FC236}">
                <a16:creationId xmlns:a16="http://schemas.microsoft.com/office/drawing/2014/main" id="{0E10424F-E50F-339F-7A47-4773E2811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65" y="2094577"/>
            <a:ext cx="639352" cy="639352"/>
          </a:xfrm>
          <a:prstGeom prst="rect">
            <a:avLst/>
          </a:prstGeom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C7D2EB2-E51F-8632-16F6-9E6BEA0BC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625243"/>
              </p:ext>
            </p:extLst>
          </p:nvPr>
        </p:nvGraphicFramePr>
        <p:xfrm>
          <a:off x="207272" y="4232079"/>
          <a:ext cx="4625355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4320">
                  <a:extLst>
                    <a:ext uri="{9D8B030D-6E8A-4147-A177-3AD203B41FA5}">
                      <a16:colId xmlns:a16="http://schemas.microsoft.com/office/drawing/2014/main" val="3751934227"/>
                    </a:ext>
                  </a:extLst>
                </a:gridCol>
                <a:gridCol w="1117248">
                  <a:extLst>
                    <a:ext uri="{9D8B030D-6E8A-4147-A177-3AD203B41FA5}">
                      <a16:colId xmlns:a16="http://schemas.microsoft.com/office/drawing/2014/main" val="3413190239"/>
                    </a:ext>
                  </a:extLst>
                </a:gridCol>
                <a:gridCol w="1242060">
                  <a:extLst>
                    <a:ext uri="{9D8B030D-6E8A-4147-A177-3AD203B41FA5}">
                      <a16:colId xmlns:a16="http://schemas.microsoft.com/office/drawing/2014/main" val="401190766"/>
                    </a:ext>
                  </a:extLst>
                </a:gridCol>
                <a:gridCol w="1441727">
                  <a:extLst>
                    <a:ext uri="{9D8B030D-6E8A-4147-A177-3AD203B41FA5}">
                      <a16:colId xmlns:a16="http://schemas.microsoft.com/office/drawing/2014/main" val="763139131"/>
                    </a:ext>
                  </a:extLst>
                </a:gridCol>
              </a:tblGrid>
              <a:tr h="13249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일자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18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수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19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목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0014047"/>
                  </a:ext>
                </a:extLst>
              </a:tr>
              <a:tr h="132497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면접비</a:t>
                      </a:r>
                      <a:b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접수인원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13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시</a:t>
                      </a:r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~17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시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시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~17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※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19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목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~13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 점심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2300088"/>
                  </a:ext>
                </a:extLst>
              </a:tr>
              <a:tr h="1324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시간대별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시간대별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796960"/>
                  </a:ext>
                </a:extLst>
              </a:tr>
              <a:tr h="132497"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 지급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점심시간 제외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시간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64856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F3EE518-DE9A-BD05-014A-2E6C700CD1D9}"/>
              </a:ext>
            </a:extLst>
          </p:cNvPr>
          <p:cNvSpPr txBox="1"/>
          <p:nvPr/>
        </p:nvSpPr>
        <p:spPr>
          <a:xfrm>
            <a:off x="986647" y="4993133"/>
            <a:ext cx="3767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spc="-100" dirty="0">
                <a:solidFill>
                  <a:srgbClr val="0070C0"/>
                </a:solidFill>
                <a:latin typeface="+mn-ea"/>
              </a:rPr>
              <a:t>사전 면접</a:t>
            </a:r>
            <a:r>
              <a:rPr lang="en-US" altLang="ko-KR" sz="1400" b="1" spc="-100" dirty="0">
                <a:solidFill>
                  <a:srgbClr val="0070C0"/>
                </a:solidFill>
                <a:latin typeface="+mn-ea"/>
              </a:rPr>
              <a:t>·</a:t>
            </a:r>
            <a:r>
              <a:rPr lang="ko-KR" altLang="en-US" sz="1400" b="1" spc="-100" dirty="0">
                <a:solidFill>
                  <a:srgbClr val="0070C0"/>
                </a:solidFill>
                <a:latin typeface="+mn-ea"/>
              </a:rPr>
              <a:t>상담 신청자 중 현장 면접</a:t>
            </a:r>
            <a:r>
              <a:rPr lang="en-US" altLang="ko-KR" sz="1400" b="1" spc="-100" dirty="0">
                <a:solidFill>
                  <a:srgbClr val="0070C0"/>
                </a:solidFill>
                <a:latin typeface="+mn-ea"/>
              </a:rPr>
              <a:t>·</a:t>
            </a:r>
            <a:r>
              <a:rPr lang="ko-KR" altLang="en-US" sz="1400" b="1" spc="-100" dirty="0">
                <a:solidFill>
                  <a:srgbClr val="0070C0"/>
                </a:solidFill>
                <a:latin typeface="+mn-ea"/>
              </a:rPr>
              <a:t>상담 </a:t>
            </a:r>
            <a:r>
              <a:rPr lang="ko-KR" altLang="en-US" sz="1400" b="1" spc="-100" dirty="0" err="1">
                <a:solidFill>
                  <a:srgbClr val="0070C0"/>
                </a:solidFill>
                <a:latin typeface="+mn-ea"/>
              </a:rPr>
              <a:t>완료자</a:t>
            </a:r>
            <a:r>
              <a:rPr lang="ko-KR" altLang="en-US" sz="1400" b="1" spc="-100" dirty="0">
                <a:solidFill>
                  <a:srgbClr val="0070C0"/>
                </a:solidFill>
                <a:latin typeface="+mn-ea"/>
              </a:rPr>
              <a:t> 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E2F369BC-BBD7-5297-5880-3EFC79C1C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153978"/>
              </p:ext>
            </p:extLst>
          </p:nvPr>
        </p:nvGraphicFramePr>
        <p:xfrm>
          <a:off x="1073872" y="5342292"/>
          <a:ext cx="3758755" cy="4115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3885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495798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469072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19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면접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상담 </a:t>
                      </a:r>
                      <a:r>
                        <a:rPr lang="ko-KR" altLang="en-US" sz="1100" u="none" strike="noStrike" dirty="0" err="1">
                          <a:effectLst/>
                          <a:latin typeface="+mn-ea"/>
                          <a:ea typeface="+mn-ea"/>
                        </a:rPr>
                        <a:t>완료자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 대상 추첨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 준비중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72" name="TextBox 71">
            <a:extLst>
              <a:ext uri="{FF2B5EF4-FFF2-40B4-BE49-F238E27FC236}">
                <a16:creationId xmlns:a16="http://schemas.microsoft.com/office/drawing/2014/main" id="{5C60DA96-DB7D-3B55-F668-CEADEA155E21}"/>
              </a:ext>
            </a:extLst>
          </p:cNvPr>
          <p:cNvSpPr txBox="1"/>
          <p:nvPr/>
        </p:nvSpPr>
        <p:spPr>
          <a:xfrm>
            <a:off x="5750179" y="2038528"/>
            <a:ext cx="3908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온라인 취업서류 컨설팅 신청자 중 우수이력서</a:t>
            </a:r>
          </a:p>
        </p:txBody>
      </p:sp>
      <p:sp>
        <p:nvSpPr>
          <p:cNvPr id="73" name="사각형: 둥근 모서리 72">
            <a:extLst>
              <a:ext uri="{FF2B5EF4-FFF2-40B4-BE49-F238E27FC236}">
                <a16:creationId xmlns:a16="http://schemas.microsoft.com/office/drawing/2014/main" id="{5E0F0CE5-C258-F911-5789-0109C36C5387}"/>
              </a:ext>
            </a:extLst>
          </p:cNvPr>
          <p:cNvSpPr/>
          <p:nvPr/>
        </p:nvSpPr>
        <p:spPr>
          <a:xfrm>
            <a:off x="204695" y="5010852"/>
            <a:ext cx="770816" cy="770816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74" name="사각형: 둥근 모서리 73">
            <a:extLst>
              <a:ext uri="{FF2B5EF4-FFF2-40B4-BE49-F238E27FC236}">
                <a16:creationId xmlns:a16="http://schemas.microsoft.com/office/drawing/2014/main" id="{EA51A835-3EC7-32C4-ED58-40A7127F71FA}"/>
              </a:ext>
            </a:extLst>
          </p:cNvPr>
          <p:cNvSpPr/>
          <p:nvPr/>
        </p:nvSpPr>
        <p:spPr>
          <a:xfrm>
            <a:off x="4946211" y="2038815"/>
            <a:ext cx="770816" cy="770816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pic>
        <p:nvPicPr>
          <p:cNvPr id="75" name="Picture 2" descr="상호 작용 - 무료 과학 기술개 아이콘">
            <a:extLst>
              <a:ext uri="{FF2B5EF4-FFF2-40B4-BE49-F238E27FC236}">
                <a16:creationId xmlns:a16="http://schemas.microsoft.com/office/drawing/2014/main" id="{6B258752-822F-E817-D938-20A8CE037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25" y="5047233"/>
            <a:ext cx="670892" cy="67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이력서 - 무료 사업개 아이콘">
            <a:extLst>
              <a:ext uri="{FF2B5EF4-FFF2-40B4-BE49-F238E27FC236}">
                <a16:creationId xmlns:a16="http://schemas.microsoft.com/office/drawing/2014/main" id="{045BEAEA-D0B4-E352-FC3D-AB7A0660D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363" y="2075463"/>
            <a:ext cx="692809" cy="69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7" name="표 76">
            <a:extLst>
              <a:ext uri="{FF2B5EF4-FFF2-40B4-BE49-F238E27FC236}">
                <a16:creationId xmlns:a16="http://schemas.microsoft.com/office/drawing/2014/main" id="{92B2416F-6C20-534C-EE01-0E426D055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578034"/>
              </p:ext>
            </p:extLst>
          </p:nvPr>
        </p:nvGraphicFramePr>
        <p:xfrm>
          <a:off x="5815388" y="2349172"/>
          <a:ext cx="3966324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897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53065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527776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컨설턴트 선정 우수 이력서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 준비중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id="{881DCDCF-3B21-8B7C-540F-CBBFC6BFD864}"/>
              </a:ext>
            </a:extLst>
          </p:cNvPr>
          <p:cNvSpPr/>
          <p:nvPr/>
        </p:nvSpPr>
        <p:spPr>
          <a:xfrm>
            <a:off x="4915612" y="3515225"/>
            <a:ext cx="805524" cy="805524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pic>
        <p:nvPicPr>
          <p:cNvPr id="80" name="Picture 26" descr="온라인 설문조사 - 무료 비즈니스 및 금융개 아이콘">
            <a:extLst>
              <a:ext uri="{FF2B5EF4-FFF2-40B4-BE49-F238E27FC236}">
                <a16:creationId xmlns:a16="http://schemas.microsoft.com/office/drawing/2014/main" id="{679136BA-32AC-6BCD-8CB9-F2182C1EC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432" y="3528764"/>
            <a:ext cx="770816" cy="77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1" name="표 80">
            <a:extLst>
              <a:ext uri="{FF2B5EF4-FFF2-40B4-BE49-F238E27FC236}">
                <a16:creationId xmlns:a16="http://schemas.microsoft.com/office/drawing/2014/main" id="{C530CDBE-714E-DF01-B37D-52F6FDC4D0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03671"/>
              </p:ext>
            </p:extLst>
          </p:nvPr>
        </p:nvGraphicFramePr>
        <p:xfrm>
          <a:off x="5793362" y="3835740"/>
          <a:ext cx="3988350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0976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563660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513714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설문조사 응답자 추첨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커피 쿠폰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기프티콘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82" name="TextBox 81">
            <a:extLst>
              <a:ext uri="{FF2B5EF4-FFF2-40B4-BE49-F238E27FC236}">
                <a16:creationId xmlns:a16="http://schemas.microsoft.com/office/drawing/2014/main" id="{18A43304-EECB-65D5-560A-072CBB2C9BF6}"/>
              </a:ext>
            </a:extLst>
          </p:cNvPr>
          <p:cNvSpPr txBox="1"/>
          <p:nvPr/>
        </p:nvSpPr>
        <p:spPr>
          <a:xfrm>
            <a:off x="5695001" y="3528764"/>
            <a:ext cx="4382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참가자 설문조사 응답자 사은품 증정 이벤트</a:t>
            </a:r>
          </a:p>
        </p:txBody>
      </p:sp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id="{C30921DA-751F-212E-8B49-9B49CDA83A0C}"/>
              </a:ext>
            </a:extLst>
          </p:cNvPr>
          <p:cNvSpPr/>
          <p:nvPr/>
        </p:nvSpPr>
        <p:spPr>
          <a:xfrm>
            <a:off x="133165" y="1675279"/>
            <a:ext cx="2523771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err="1">
                <a:latin typeface="+mn-ea"/>
              </a:rPr>
              <a:t>참가구직자</a:t>
            </a:r>
            <a:r>
              <a:rPr lang="ko-KR" altLang="en-US" sz="1400" b="1" dirty="0">
                <a:latin typeface="+mn-ea"/>
              </a:rPr>
              <a:t> 이벤트 및 지원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175A0E1-0CB9-DB20-819B-55355229C943}"/>
              </a:ext>
            </a:extLst>
          </p:cNvPr>
          <p:cNvSpPr txBox="1"/>
          <p:nvPr/>
        </p:nvSpPr>
        <p:spPr>
          <a:xfrm>
            <a:off x="133165" y="5796908"/>
            <a:ext cx="48461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홈페이지를 통해 참가기업과의 사전 채용면접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채용상담을 신청 항 후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  </a:t>
            </a:r>
            <a:r>
              <a:rPr lang="ko-KR" altLang="en-US" sz="1100" b="1" dirty="0">
                <a:latin typeface="+mn-ea"/>
              </a:rPr>
              <a:t>박람회 당일 현장에서 채용면접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채용상담을 완료한 사람 중 추첨 </a:t>
            </a:r>
            <a:r>
              <a:rPr lang="en-US" altLang="ko-KR" sz="1100" b="1" dirty="0">
                <a:latin typeface="+mn-ea"/>
              </a:rPr>
              <a:t>10</a:t>
            </a:r>
            <a:r>
              <a:rPr lang="ko-KR" altLang="en-US" sz="1100" b="1" dirty="0">
                <a:latin typeface="+mn-ea"/>
              </a:rPr>
              <a:t>명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참가기업과의 채용면접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채용상담 후 받은 스티커로 신청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설문조사 필수</a:t>
            </a:r>
            <a:r>
              <a:rPr lang="en-US" altLang="ko-KR" sz="1100" b="1" dirty="0">
                <a:latin typeface="+mn-ea"/>
              </a:rPr>
              <a:t>)</a:t>
            </a: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행사 후 </a:t>
            </a:r>
            <a:r>
              <a:rPr lang="ko-KR" altLang="en-US" sz="1100" b="1" dirty="0" err="1">
                <a:latin typeface="+mn-ea"/>
              </a:rPr>
              <a:t>추첨자</a:t>
            </a:r>
            <a:r>
              <a:rPr lang="ko-KR" altLang="en-US" sz="1100" b="1" dirty="0">
                <a:latin typeface="+mn-ea"/>
              </a:rPr>
              <a:t> 개별 연락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EC873C9-A990-31E4-6FA8-6108DAFECB68}"/>
              </a:ext>
            </a:extLst>
          </p:cNvPr>
          <p:cNvSpPr txBox="1"/>
          <p:nvPr/>
        </p:nvSpPr>
        <p:spPr>
          <a:xfrm>
            <a:off x="4915612" y="2805147"/>
            <a:ext cx="436690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홈페이지 내 </a:t>
            </a:r>
            <a:r>
              <a:rPr lang="en-US" altLang="ko-KR" sz="1100" b="1" dirty="0">
                <a:latin typeface="+mn-ea"/>
              </a:rPr>
              <a:t>‘</a:t>
            </a:r>
            <a:r>
              <a:rPr lang="ko-KR" altLang="en-US" sz="1100" b="1" dirty="0" err="1">
                <a:latin typeface="+mn-ea"/>
              </a:rPr>
              <a:t>매칭서비스관</a:t>
            </a:r>
            <a:r>
              <a:rPr lang="en-US" altLang="ko-KR" sz="1100" b="1" dirty="0">
                <a:latin typeface="+mn-ea"/>
              </a:rPr>
              <a:t>’</a:t>
            </a:r>
            <a:r>
              <a:rPr lang="ko-KR" altLang="en-US" sz="1100" b="1" dirty="0">
                <a:latin typeface="+mn-ea"/>
              </a:rPr>
              <a:t>의 온라인 취업서류 컨설팅 신청자 중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  </a:t>
            </a:r>
            <a:r>
              <a:rPr lang="ko-KR" altLang="en-US" sz="1100" b="1" dirty="0">
                <a:latin typeface="+mn-ea"/>
              </a:rPr>
              <a:t>우수 제출 이력서를 전담 컨설턴트가 선정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행사 후 선정자 발표 및 개별 연락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73F00C6-0CC0-4AF4-73C8-CC446305C608}"/>
              </a:ext>
            </a:extLst>
          </p:cNvPr>
          <p:cNvSpPr txBox="1"/>
          <p:nvPr/>
        </p:nvSpPr>
        <p:spPr>
          <a:xfrm>
            <a:off x="4946211" y="4334629"/>
            <a:ext cx="478368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현장박람회 참석자 중 </a:t>
            </a:r>
            <a:r>
              <a:rPr lang="en-US" altLang="ko-KR" sz="1100" b="1" dirty="0">
                <a:latin typeface="+mn-ea"/>
              </a:rPr>
              <a:t>QR</a:t>
            </a:r>
            <a:r>
              <a:rPr lang="ko-KR" altLang="en-US" sz="1100" b="1" dirty="0">
                <a:latin typeface="+mn-ea"/>
              </a:rPr>
              <a:t>코드를 이용한 온라인 설문조사 응답자 </a:t>
            </a:r>
            <a:r>
              <a:rPr lang="en-US" altLang="ko-KR" sz="1100" b="1" dirty="0">
                <a:latin typeface="+mn-ea"/>
              </a:rPr>
              <a:t>100</a:t>
            </a:r>
            <a:r>
              <a:rPr lang="ko-KR" altLang="en-US" sz="1100" b="1" dirty="0">
                <a:latin typeface="+mn-ea"/>
              </a:rPr>
              <a:t>인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  </a:t>
            </a:r>
            <a:r>
              <a:rPr lang="ko-KR" altLang="en-US" sz="1100" b="1" dirty="0">
                <a:latin typeface="+mn-ea"/>
              </a:rPr>
              <a:t>선착순 커피음료 </a:t>
            </a:r>
            <a:r>
              <a:rPr lang="ko-KR" altLang="en-US" sz="1100" b="1" dirty="0" err="1">
                <a:latin typeface="+mn-ea"/>
              </a:rPr>
              <a:t>기프티콘</a:t>
            </a:r>
            <a:r>
              <a:rPr lang="ko-KR" altLang="en-US" sz="1100" b="1" dirty="0">
                <a:latin typeface="+mn-ea"/>
              </a:rPr>
              <a:t> 증정</a:t>
            </a:r>
          </a:p>
        </p:txBody>
      </p:sp>
      <p:sp>
        <p:nvSpPr>
          <p:cNvPr id="87" name="사각형: 둥근 모서리 86">
            <a:extLst>
              <a:ext uri="{FF2B5EF4-FFF2-40B4-BE49-F238E27FC236}">
                <a16:creationId xmlns:a16="http://schemas.microsoft.com/office/drawing/2014/main" id="{95463170-C55C-7EF0-A4F3-E5E0CB80337E}"/>
              </a:ext>
            </a:extLst>
          </p:cNvPr>
          <p:cNvSpPr/>
          <p:nvPr/>
        </p:nvSpPr>
        <p:spPr>
          <a:xfrm>
            <a:off x="4941181" y="4848134"/>
            <a:ext cx="805524" cy="805524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graphicFrame>
        <p:nvGraphicFramePr>
          <p:cNvPr id="89" name="표 88">
            <a:extLst>
              <a:ext uri="{FF2B5EF4-FFF2-40B4-BE49-F238E27FC236}">
                <a16:creationId xmlns:a16="http://schemas.microsoft.com/office/drawing/2014/main" id="{29CA8D97-BAEB-C74C-1407-745552391F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361729"/>
              </p:ext>
            </p:extLst>
          </p:nvPr>
        </p:nvGraphicFramePr>
        <p:xfrm>
          <a:off x="5818931" y="5168649"/>
          <a:ext cx="3988350" cy="554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0976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508319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569055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참가구직자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전원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인당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음료 증정 및 지원서비스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캔음료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각종 지원서비스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90" name="TextBox 89">
            <a:extLst>
              <a:ext uri="{FF2B5EF4-FFF2-40B4-BE49-F238E27FC236}">
                <a16:creationId xmlns:a16="http://schemas.microsoft.com/office/drawing/2014/main" id="{D11887E6-3D68-0F36-B74D-FB7AE9CCDC07}"/>
              </a:ext>
            </a:extLst>
          </p:cNvPr>
          <p:cNvSpPr txBox="1"/>
          <p:nvPr/>
        </p:nvSpPr>
        <p:spPr>
          <a:xfrm>
            <a:off x="5720570" y="4861673"/>
            <a:ext cx="4382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참가자 전원 음료제공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기타 지원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2E0932E-4529-D61B-140F-01ACE311A864}"/>
              </a:ext>
            </a:extLst>
          </p:cNvPr>
          <p:cNvSpPr txBox="1"/>
          <p:nvPr/>
        </p:nvSpPr>
        <p:spPr>
          <a:xfrm>
            <a:off x="4971780" y="5763695"/>
            <a:ext cx="45672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현장박람회장 참가 구직자 전원 </a:t>
            </a:r>
            <a:r>
              <a:rPr lang="en-US" altLang="ko-KR" sz="1100" b="1" dirty="0">
                <a:latin typeface="+mn-ea"/>
              </a:rPr>
              <a:t>1</a:t>
            </a:r>
            <a:r>
              <a:rPr lang="ko-KR" altLang="en-US" sz="1100" b="1" dirty="0">
                <a:latin typeface="+mn-ea"/>
              </a:rPr>
              <a:t>개 캔음료 증정 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다양한 종류 구비</a:t>
            </a:r>
            <a:r>
              <a:rPr lang="en-US" altLang="ko-KR" sz="1100" b="1" dirty="0">
                <a:latin typeface="+mn-ea"/>
              </a:rPr>
              <a:t>)</a:t>
            </a: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참가자 지원센터를 통한 검색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출력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복사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 err="1">
                <a:latin typeface="+mn-ea"/>
              </a:rPr>
              <a:t>문구류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충전 서비스 실시</a:t>
            </a:r>
          </a:p>
        </p:txBody>
      </p:sp>
      <p:pic>
        <p:nvPicPr>
          <p:cNvPr id="92" name="그림 91" descr="캔 - 무료 음식과 식당개 아이콘">
            <a:extLst>
              <a:ext uri="{FF2B5EF4-FFF2-40B4-BE49-F238E27FC236}">
                <a16:creationId xmlns:a16="http://schemas.microsoft.com/office/drawing/2014/main" id="{F487B4E3-B2A5-59D3-A362-35FC193A17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8668" y="4885732"/>
            <a:ext cx="729954" cy="729954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4D5C2BE8-CE67-0CEC-0653-725898B7C819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4" name="그림 93">
            <a:extLst>
              <a:ext uri="{FF2B5EF4-FFF2-40B4-BE49-F238E27FC236}">
                <a16:creationId xmlns:a16="http://schemas.microsoft.com/office/drawing/2014/main" id="{EDE98BE1-C714-2040-2E49-784B0EE931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6CC4C61E-877C-94CD-58CD-D348A7BE7AFD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3. </a:t>
            </a:r>
            <a:r>
              <a:rPr lang="ko-KR" altLang="en-US" sz="2400" b="1" dirty="0" err="1">
                <a:solidFill>
                  <a:schemeClr val="bg1"/>
                </a:solidFill>
                <a:latin typeface="+mn-ea"/>
              </a:rPr>
              <a:t>참가구직자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 이벤트 및 지원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2845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4AA2B-4285-0B1D-9DD8-8F845D5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>
            <a:extLst>
              <a:ext uri="{FF2B5EF4-FFF2-40B4-BE49-F238E27FC236}">
                <a16:creationId xmlns:a16="http://schemas.microsoft.com/office/drawing/2014/main" id="{A3301A33-3147-B606-1FC8-9D075E2DB3D8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37218DDB-8F2E-E5F2-EAEF-6DE34234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6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285288C-BB41-E65E-AC22-4B8DE8DAEB0B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8D95F8-3E93-5031-7785-D95BA725B858}"/>
              </a:ext>
            </a:extLst>
          </p:cNvPr>
          <p:cNvSpPr txBox="1"/>
          <p:nvPr/>
        </p:nvSpPr>
        <p:spPr>
          <a:xfrm>
            <a:off x="989224" y="2002380"/>
            <a:ext cx="2363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단체참가자 음료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간식 지원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60725B3-F67B-FA6A-D3DB-EF33C0CECB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910665"/>
              </p:ext>
            </p:extLst>
          </p:nvPr>
        </p:nvGraphicFramePr>
        <p:xfrm>
          <a:off x="1061073" y="2346473"/>
          <a:ext cx="3771555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1795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50498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839262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단체참가자 전원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제한 없음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캔음료</a:t>
                      </a:r>
                      <a:r>
                        <a:rPr lang="en-US" altLang="ko-K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+5000</a:t>
                      </a: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원 상당 간식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446FC958-0AB2-667A-E8C8-92B04C665089}"/>
              </a:ext>
            </a:extLst>
          </p:cNvPr>
          <p:cNvSpPr/>
          <p:nvPr/>
        </p:nvSpPr>
        <p:spPr>
          <a:xfrm>
            <a:off x="207272" y="2042959"/>
            <a:ext cx="770816" cy="770816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174FB7-B607-1D3D-6347-49C0C7A91F95}"/>
              </a:ext>
            </a:extLst>
          </p:cNvPr>
          <p:cNvSpPr txBox="1"/>
          <p:nvPr/>
        </p:nvSpPr>
        <p:spPr>
          <a:xfrm>
            <a:off x="124287" y="2805489"/>
            <a:ext cx="43188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사전 </a:t>
            </a:r>
            <a:r>
              <a:rPr lang="en-US" altLang="ko-KR" sz="1100" b="1" dirty="0">
                <a:latin typeface="+mn-ea"/>
              </a:rPr>
              <a:t>30</a:t>
            </a:r>
            <a:r>
              <a:rPr lang="ko-KR" altLang="en-US" sz="1100" b="1" dirty="0">
                <a:latin typeface="+mn-ea"/>
              </a:rPr>
              <a:t>인 이상 단체참가 </a:t>
            </a:r>
            <a:r>
              <a:rPr lang="ko-KR" altLang="en-US" sz="1100" b="1" dirty="0" err="1">
                <a:latin typeface="+mn-ea"/>
              </a:rPr>
              <a:t>신청시</a:t>
            </a:r>
            <a:r>
              <a:rPr lang="ko-KR" altLang="en-US" sz="1100" b="1" dirty="0">
                <a:latin typeface="+mn-ea"/>
              </a:rPr>
              <a:t> 참가자 전원 캔음료</a:t>
            </a:r>
            <a:r>
              <a:rPr lang="en-US" altLang="ko-KR" sz="1100" b="1" dirty="0">
                <a:latin typeface="+mn-ea"/>
              </a:rPr>
              <a:t>+</a:t>
            </a:r>
            <a:r>
              <a:rPr lang="ko-KR" altLang="en-US" sz="1100" b="1" dirty="0">
                <a:latin typeface="+mn-ea"/>
              </a:rPr>
              <a:t>간식 제공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입장등록 및 설문조사 응답 확인 후 배포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482A3-90A5-AD97-3D8A-ABCBB8B88BB2}"/>
              </a:ext>
            </a:extLst>
          </p:cNvPr>
          <p:cNvSpPr txBox="1"/>
          <p:nvPr/>
        </p:nvSpPr>
        <p:spPr>
          <a:xfrm>
            <a:off x="986647" y="3276292"/>
            <a:ext cx="18806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</a:rPr>
              <a:t>단체참가 인솔자 지원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A22A50CE-CFEC-3405-E504-E84AA316F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016422"/>
              </p:ext>
            </p:extLst>
          </p:nvPr>
        </p:nvGraphicFramePr>
        <p:xfrm>
          <a:off x="1073872" y="3625451"/>
          <a:ext cx="3758755" cy="4115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7788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664234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666733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19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단체참가 인솔자 전원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제한 없음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인당 </a:t>
                      </a:r>
                      <a:r>
                        <a:rPr lang="en-US" altLang="ko-K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만원 상당 사은품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73" name="사각형: 둥근 모서리 72">
            <a:extLst>
              <a:ext uri="{FF2B5EF4-FFF2-40B4-BE49-F238E27FC236}">
                <a16:creationId xmlns:a16="http://schemas.microsoft.com/office/drawing/2014/main" id="{9C161ACF-8BF2-0CF8-5367-EF0E1625B81D}"/>
              </a:ext>
            </a:extLst>
          </p:cNvPr>
          <p:cNvSpPr/>
          <p:nvPr/>
        </p:nvSpPr>
        <p:spPr>
          <a:xfrm>
            <a:off x="204695" y="3294011"/>
            <a:ext cx="770816" cy="770816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id="{B0D06E37-40C4-18A2-EBFA-F94EBCC7056A}"/>
              </a:ext>
            </a:extLst>
          </p:cNvPr>
          <p:cNvSpPr/>
          <p:nvPr/>
        </p:nvSpPr>
        <p:spPr>
          <a:xfrm>
            <a:off x="133165" y="1675279"/>
            <a:ext cx="2523771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단체참가 지원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B66E7C5-D246-8D93-F2A2-85570529188A}"/>
              </a:ext>
            </a:extLst>
          </p:cNvPr>
          <p:cNvSpPr txBox="1"/>
          <p:nvPr/>
        </p:nvSpPr>
        <p:spPr>
          <a:xfrm>
            <a:off x="133165" y="4080067"/>
            <a:ext cx="45496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사전 </a:t>
            </a:r>
            <a:r>
              <a:rPr lang="en-US" altLang="ko-KR" sz="1100" b="1" dirty="0">
                <a:latin typeface="+mn-ea"/>
              </a:rPr>
              <a:t>30</a:t>
            </a:r>
            <a:r>
              <a:rPr lang="ko-KR" altLang="en-US" sz="1100" b="1" dirty="0">
                <a:latin typeface="+mn-ea"/>
              </a:rPr>
              <a:t>인 이상 단체참가 </a:t>
            </a:r>
            <a:r>
              <a:rPr lang="ko-KR" altLang="en-US" sz="1100" b="1" dirty="0" err="1">
                <a:latin typeface="+mn-ea"/>
              </a:rPr>
              <a:t>신청시</a:t>
            </a:r>
            <a:r>
              <a:rPr lang="ko-KR" altLang="en-US" sz="1100" b="1" dirty="0">
                <a:latin typeface="+mn-ea"/>
              </a:rPr>
              <a:t> 사전 파악된 단체참가 인솔자 전원</a:t>
            </a:r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>
                <a:latin typeface="+mn-ea"/>
              </a:rPr>
              <a:t>  </a:t>
            </a:r>
            <a:r>
              <a:rPr lang="ko-KR" altLang="en-US" sz="1100" b="1" dirty="0">
                <a:latin typeface="+mn-ea"/>
              </a:rPr>
              <a:t>사은품 증정 </a:t>
            </a: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현장 배포 또는 </a:t>
            </a:r>
            <a:r>
              <a:rPr lang="ko-KR" altLang="en-US" sz="1100" b="1" dirty="0" err="1">
                <a:latin typeface="+mn-ea"/>
              </a:rPr>
              <a:t>행사후</a:t>
            </a:r>
            <a:r>
              <a:rPr lang="ko-KR" altLang="en-US" sz="1100" b="1" dirty="0">
                <a:latin typeface="+mn-ea"/>
              </a:rPr>
              <a:t> 배송</a:t>
            </a:r>
            <a:r>
              <a:rPr lang="en-US" altLang="ko-KR" sz="1100" b="1" dirty="0">
                <a:latin typeface="+mn-ea"/>
              </a:rPr>
              <a:t>)</a:t>
            </a:r>
            <a:r>
              <a:rPr lang="ko-KR" altLang="en-US" sz="1100" b="1" dirty="0">
                <a:latin typeface="+mn-ea"/>
              </a:rPr>
              <a:t> 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6DEB06E-E9A9-2F85-6C69-6EC7318081AB}"/>
              </a:ext>
            </a:extLst>
          </p:cNvPr>
          <p:cNvSpPr/>
          <p:nvPr/>
        </p:nvSpPr>
        <p:spPr>
          <a:xfrm>
            <a:off x="204695" y="4772657"/>
            <a:ext cx="2523771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홍보 인증 이벤트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8FE3F2-4047-3291-5E58-52AE81463CA2}"/>
              </a:ext>
            </a:extLst>
          </p:cNvPr>
          <p:cNvSpPr txBox="1"/>
          <p:nvPr/>
        </p:nvSpPr>
        <p:spPr>
          <a:xfrm>
            <a:off x="1018552" y="5135067"/>
            <a:ext cx="3916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</a:rPr>
              <a:t>학교 및 취업 유관기관 담당자 대상 홍보 이벤트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41A7AD3A-2B75-F60C-D562-A9F620CEA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55048"/>
              </p:ext>
            </p:extLst>
          </p:nvPr>
        </p:nvGraphicFramePr>
        <p:xfrm>
          <a:off x="1105777" y="5484226"/>
          <a:ext cx="3758755" cy="4115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7788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664234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666733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19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홍보 인증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제한 없음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인당 </a:t>
                      </a:r>
                      <a:r>
                        <a:rPr lang="en-US" altLang="ko-K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만원 상당 사은품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9D9069C-8364-A1F3-957E-650B9CD974CE}"/>
              </a:ext>
            </a:extLst>
          </p:cNvPr>
          <p:cNvSpPr/>
          <p:nvPr/>
        </p:nvSpPr>
        <p:spPr>
          <a:xfrm>
            <a:off x="236600" y="5152786"/>
            <a:ext cx="770816" cy="770816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E4532E-C2F5-6559-008E-16F7A68A2120}"/>
              </a:ext>
            </a:extLst>
          </p:cNvPr>
          <p:cNvSpPr txBox="1"/>
          <p:nvPr/>
        </p:nvSpPr>
        <p:spPr>
          <a:xfrm>
            <a:off x="165070" y="5938842"/>
            <a:ext cx="472597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본 홍보 매뉴얼의 다양한 홍보 예시와 같이 홍보 후 </a:t>
            </a:r>
            <a:r>
              <a:rPr kumimoji="0" lang="ko-KR" altLang="en-US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홍보 내용 촬영</a:t>
            </a:r>
            <a:r>
              <a:rPr lang="en-US" altLang="ko-KR" sz="1100" b="1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100" b="1" dirty="0">
                <a:solidFill>
                  <a:prstClr val="black"/>
                </a:solidFill>
                <a:latin typeface="+mn-ea"/>
              </a:rPr>
              <a:t>및 </a:t>
            </a:r>
            <a:endParaRPr lang="en-US" altLang="ko-KR" sz="1100" b="1" dirty="0">
              <a:solidFill>
                <a:prstClr val="black"/>
              </a:solidFill>
              <a:latin typeface="+mn-ea"/>
            </a:endParaRPr>
          </a:p>
          <a:p>
            <a:r>
              <a:rPr kumimoji="0" lang="en-US" altLang="ko-KR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 </a:t>
            </a:r>
            <a:r>
              <a:rPr kumimoji="0" lang="ko-KR" altLang="en-US" sz="11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캡쳐본</a:t>
            </a:r>
            <a:r>
              <a:rPr kumimoji="0" lang="ko-KR" altLang="en-US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회신 담당자 사은품 증정 </a:t>
            </a:r>
            <a:r>
              <a:rPr kumimoji="0" lang="en-US" altLang="ko-KR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0" lang="ko-KR" altLang="en-US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전원</a:t>
            </a:r>
            <a:r>
              <a:rPr kumimoji="0" lang="en-US" altLang="ko-KR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, 2</a:t>
            </a:r>
            <a:r>
              <a:rPr kumimoji="0" lang="ko-KR" altLang="en-US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만원 상당</a:t>
            </a:r>
            <a:r>
              <a:rPr kumimoji="0" lang="en-US" altLang="ko-KR" sz="11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) </a:t>
            </a:r>
          </a:p>
          <a:p>
            <a:r>
              <a:rPr lang="en-US" altLang="ko-KR" sz="1100" b="1" dirty="0">
                <a:latin typeface="+mn-ea"/>
              </a:rPr>
              <a:t>· </a:t>
            </a:r>
            <a:r>
              <a:rPr lang="ko-KR" altLang="en-US" sz="1100" b="1" dirty="0">
                <a:latin typeface="+mn-ea"/>
              </a:rPr>
              <a:t>홍보 예시는 </a:t>
            </a:r>
            <a:r>
              <a:rPr lang="en-US" altLang="ko-KR" sz="1100" b="1" dirty="0">
                <a:latin typeface="+mn-ea"/>
              </a:rPr>
              <a:t>7</a:t>
            </a:r>
            <a:r>
              <a:rPr lang="ko-KR" altLang="en-US" sz="1100" b="1" dirty="0">
                <a:latin typeface="+mn-ea"/>
              </a:rPr>
              <a:t>페이지 참조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다양한 홍보 관련 자료는 별첨파일 확인</a:t>
            </a:r>
          </a:p>
        </p:txBody>
      </p:sp>
      <p:pic>
        <p:nvPicPr>
          <p:cNvPr id="17" name="그림 16" descr="과자 - 무료 음식개 아이콘">
            <a:extLst>
              <a:ext uri="{FF2B5EF4-FFF2-40B4-BE49-F238E27FC236}">
                <a16:creationId xmlns:a16="http://schemas.microsoft.com/office/drawing/2014/main" id="{ADF4F808-1265-D885-FE4F-6382D7C47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14" y="2038144"/>
            <a:ext cx="770816" cy="770816"/>
          </a:xfrm>
          <a:prstGeom prst="rect">
            <a:avLst/>
          </a:prstGeom>
        </p:spPr>
      </p:pic>
      <p:pic>
        <p:nvPicPr>
          <p:cNvPr id="18" name="그림 17" descr="여행 가이드 - 무료 사람들개 아이콘">
            <a:extLst>
              <a:ext uri="{FF2B5EF4-FFF2-40B4-BE49-F238E27FC236}">
                <a16:creationId xmlns:a16="http://schemas.microsoft.com/office/drawing/2014/main" id="{A105380D-02C2-8583-857B-47E5797CA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69" y="3339513"/>
            <a:ext cx="660079" cy="660079"/>
          </a:xfrm>
          <a:prstGeom prst="rect">
            <a:avLst/>
          </a:prstGeom>
        </p:spPr>
      </p:pic>
      <p:pic>
        <p:nvPicPr>
          <p:cNvPr id="20" name="그림 19" descr="홍보 - 무료 사람들개 아이콘">
            <a:extLst>
              <a:ext uri="{FF2B5EF4-FFF2-40B4-BE49-F238E27FC236}">
                <a16:creationId xmlns:a16="http://schemas.microsoft.com/office/drawing/2014/main" id="{3B481C46-D656-97D4-A6EA-58FCF9ABC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78" y="5208320"/>
            <a:ext cx="656251" cy="656251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80D2EC55-5471-F038-CC0A-FF8F38CF67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7"/>
          <a:stretch>
            <a:fillRect/>
          </a:stretch>
        </p:blipFill>
        <p:spPr>
          <a:xfrm flipH="1">
            <a:off x="6653667" y="1661858"/>
            <a:ext cx="3229131" cy="4923301"/>
          </a:xfrm>
          <a:prstGeom prst="rect">
            <a:avLst/>
          </a:prstGeom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5616C9C7-AE28-DA0A-6418-45C981B085AB}"/>
              </a:ext>
            </a:extLst>
          </p:cNvPr>
          <p:cNvSpPr/>
          <p:nvPr/>
        </p:nvSpPr>
        <p:spPr>
          <a:xfrm>
            <a:off x="5173410" y="1711651"/>
            <a:ext cx="2236681" cy="987895"/>
          </a:xfrm>
          <a:prstGeom prst="wedgeRoundRectCallout">
            <a:avLst>
              <a:gd name="adj1" fmla="val 37798"/>
              <a:gd name="adj2" fmla="val 66584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단체참가 관련 담당자의</a:t>
            </a:r>
            <a:endParaRPr lang="en-US" altLang="ko-KR" dirty="0"/>
          </a:p>
          <a:p>
            <a:pPr algn="ctr"/>
            <a:r>
              <a:rPr lang="ko-KR" altLang="en-US" dirty="0"/>
              <a:t>방문 상담 가능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2" name="말풍선: 모서리가 둥근 사각형 31">
            <a:extLst>
              <a:ext uri="{FF2B5EF4-FFF2-40B4-BE49-F238E27FC236}">
                <a16:creationId xmlns:a16="http://schemas.microsoft.com/office/drawing/2014/main" id="{5A4F2A17-589B-6EC4-9B47-4ABBEE7C16F0}"/>
              </a:ext>
            </a:extLst>
          </p:cNvPr>
          <p:cNvSpPr/>
          <p:nvPr/>
        </p:nvSpPr>
        <p:spPr>
          <a:xfrm>
            <a:off x="5173410" y="5412675"/>
            <a:ext cx="2236681" cy="987895"/>
          </a:xfrm>
          <a:prstGeom prst="wedgeRoundRectCallout">
            <a:avLst>
              <a:gd name="adj1" fmla="val 45897"/>
              <a:gd name="adj2" fmla="val -74003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담당자</a:t>
            </a:r>
            <a:r>
              <a:rPr lang="en-US" altLang="ko-KR" dirty="0"/>
              <a:t>:</a:t>
            </a:r>
            <a:r>
              <a:rPr lang="ko-KR" altLang="en-US" dirty="0"/>
              <a:t>이도형 부장</a:t>
            </a:r>
            <a:endParaRPr lang="en-US" altLang="ko-KR" dirty="0"/>
          </a:p>
          <a:p>
            <a:pPr algn="ctr"/>
            <a:r>
              <a:rPr lang="en-US" altLang="ko-KR" dirty="0"/>
              <a:t>010-9479-3396</a:t>
            </a:r>
          </a:p>
          <a:p>
            <a:pPr algn="ctr"/>
            <a:r>
              <a:rPr lang="en-US" altLang="ko-KR" dirty="0"/>
              <a:t>vipcau@nate.com</a:t>
            </a:r>
            <a:endParaRPr lang="ko-KR" alt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39CD4F-43FB-1492-5A16-98B6150A5B9C}"/>
              </a:ext>
            </a:extLst>
          </p:cNvPr>
          <p:cNvSpPr txBox="1"/>
          <p:nvPr/>
        </p:nvSpPr>
        <p:spPr>
          <a:xfrm>
            <a:off x="133165" y="768217"/>
            <a:ext cx="56300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청년 일자리 박람회 </a:t>
            </a:r>
            <a:endParaRPr lang="en-US" altLang="ko-KR" b="1" kern="0" dirty="0">
              <a:solidFill>
                <a:schemeClr val="tx2"/>
              </a:solidFill>
              <a:latin typeface="+mn-ea"/>
            </a:endParaRPr>
          </a:p>
          <a:p>
            <a:r>
              <a:rPr lang="ko-KR" altLang="en-US" sz="2000" b="1" dirty="0" err="1">
                <a:latin typeface="+mn-ea"/>
              </a:rPr>
              <a:t>참가구직자</a:t>
            </a:r>
            <a:r>
              <a:rPr lang="ko-KR" altLang="en-US" sz="2000" b="1" dirty="0">
                <a:latin typeface="+mn-ea"/>
              </a:rPr>
              <a:t> 이벤트 및 지원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AAB31A7-46FF-C2F8-4441-F8E3E9AA06CF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39759EA4-2636-370D-D8B6-4810C810B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1EF75BB-C583-7278-FEAB-9E2F6458B761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3. </a:t>
            </a:r>
            <a:r>
              <a:rPr lang="ko-KR" altLang="en-US" sz="2400" b="1" dirty="0" err="1">
                <a:solidFill>
                  <a:schemeClr val="bg1"/>
                </a:solidFill>
                <a:latin typeface="+mn-ea"/>
              </a:rPr>
              <a:t>참가구직자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 이벤트 및 지원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483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25C23-30A7-C7E3-BC71-D05F7656C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>
            <a:extLst>
              <a:ext uri="{FF2B5EF4-FFF2-40B4-BE49-F238E27FC236}">
                <a16:creationId xmlns:a16="http://schemas.microsoft.com/office/drawing/2014/main" id="{8591A2BF-82E1-03A0-251B-4B289794AF1E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8C4E7E74-A1C1-9F19-3997-1DB18FDD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7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247CC1C5-4E21-8F07-F81D-3EF2C2F4B55E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720505-2C76-95A5-92A5-A95FBC102BE5}"/>
              </a:ext>
            </a:extLst>
          </p:cNvPr>
          <p:cNvSpPr txBox="1"/>
          <p:nvPr/>
        </p:nvSpPr>
        <p:spPr>
          <a:xfrm>
            <a:off x="133165" y="768217"/>
            <a:ext cx="56300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청년 일자리 박람회 </a:t>
            </a:r>
            <a:endParaRPr lang="en-US" altLang="ko-KR" b="1" kern="0" dirty="0">
              <a:solidFill>
                <a:schemeClr val="tx2"/>
              </a:solidFill>
              <a:latin typeface="+mn-ea"/>
            </a:endParaRPr>
          </a:p>
          <a:p>
            <a:r>
              <a:rPr lang="ko-KR" altLang="en-US" sz="2000" b="1" dirty="0">
                <a:latin typeface="+mn-ea"/>
              </a:rPr>
              <a:t>일자리박람회 홍보 요청의 건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8EE4B59-3952-5D46-8955-CC8B82C2B018}"/>
              </a:ext>
            </a:extLst>
          </p:cNvPr>
          <p:cNvSpPr/>
          <p:nvPr/>
        </p:nvSpPr>
        <p:spPr>
          <a:xfrm>
            <a:off x="133165" y="1658501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행사 내용 홈페이지 게시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F80F48-1326-469C-085A-DA937A041669}"/>
              </a:ext>
            </a:extLst>
          </p:cNvPr>
          <p:cNvSpPr txBox="1"/>
          <p:nvPr/>
        </p:nvSpPr>
        <p:spPr>
          <a:xfrm>
            <a:off x="124287" y="2046494"/>
            <a:ext cx="8963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별도 첨부한 행사 공고 게시글 파일과 포스터 이미지 파일을 학교 홈페이지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취업지원센터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</a:t>
            </a:r>
            <a:r>
              <a:rPr lang="ko-KR" altLang="en-US" sz="1200" dirty="0">
                <a:latin typeface="+mn-ea"/>
              </a:rPr>
              <a:t> 홈페이지 등에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부탁드립니다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행사 공고 게시글 파일에 제목 및 행사 </a:t>
            </a:r>
            <a:r>
              <a:rPr lang="ko-KR" altLang="en-US" sz="1200" dirty="0" err="1">
                <a:latin typeface="+mn-ea"/>
              </a:rPr>
              <a:t>소개글이</a:t>
            </a:r>
            <a:r>
              <a:rPr lang="ko-KR" altLang="en-US" sz="1200" dirty="0">
                <a:latin typeface="+mn-ea"/>
              </a:rPr>
              <a:t> 있으니 복사하여 붙여넣기로 입력해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주시면 됩니다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이미지 파일도 같이 게시 가능할 경우 첨부된 행사 포스터 파일도 같이 올려 주시면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감사하겠습니다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4) </a:t>
            </a:r>
            <a:r>
              <a:rPr lang="ko-KR" altLang="en-US" sz="1200" dirty="0">
                <a:latin typeface="+mn-ea"/>
              </a:rPr>
              <a:t>게시글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후 </a:t>
            </a:r>
            <a:r>
              <a:rPr lang="ko-KR" altLang="en-US" sz="1200" dirty="0" err="1">
                <a:latin typeface="+mn-ea"/>
              </a:rPr>
              <a:t>캡쳐하여</a:t>
            </a:r>
            <a:r>
              <a:rPr lang="ko-KR" altLang="en-US" sz="1200" dirty="0">
                <a:latin typeface="+mn-ea"/>
              </a:rPr>
              <a:t> 운영사무국 메일로 보내주시면 감사의 마음으로 행사 후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소정의 사은품을 보내 드릴 예정입니다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r>
              <a:rPr lang="en-US" altLang="ko-KR" sz="1200" dirty="0">
                <a:latin typeface="+mn-ea"/>
              </a:rPr>
              <a:t> 5) </a:t>
            </a:r>
            <a:r>
              <a:rPr lang="ko-KR" altLang="en-US" sz="1200" dirty="0">
                <a:latin typeface="+mn-ea"/>
              </a:rPr>
              <a:t>자세한 참가기업 정보 및 구직자 참가방법은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홈페이지</a:t>
            </a:r>
            <a:r>
              <a:rPr lang="en-US" altLang="ko-KR" sz="1200" dirty="0">
                <a:latin typeface="+mn-ea"/>
              </a:rPr>
              <a:t>(</a:t>
            </a:r>
            <a:r>
              <a:rPr lang="en-US" altLang="ko-KR" sz="1200" b="1" kern="0" dirty="0">
                <a:solidFill>
                  <a:srgbClr val="000000"/>
                </a:solidFill>
                <a:latin typeface="+mn-ea"/>
              </a:rPr>
              <a:t>WaterKoreaJob.com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를 참조해 주시기 바랍니다</a:t>
            </a:r>
            <a:r>
              <a:rPr lang="en-US" altLang="ko-KR" sz="1200" dirty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16" name="Picture 4" descr="C:\Users\insaman3\Desktop\이경호\2019 서울 푸드 잡페어 기업파일\Food Job Fair 2019\Food Job Fair 2019-홍보 게시물 캡처\인하대.jpg">
            <a:extLst>
              <a:ext uri="{FF2B5EF4-FFF2-40B4-BE49-F238E27FC236}">
                <a16:creationId xmlns:a16="http://schemas.microsoft.com/office/drawing/2014/main" id="{D54C1A51-A40F-04AC-B96E-6D4D76600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0535" y="2110118"/>
            <a:ext cx="1601177" cy="25473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DEF432E-E152-5442-121B-F87A86FE3B2D}"/>
              </a:ext>
            </a:extLst>
          </p:cNvPr>
          <p:cNvSpPr txBox="1"/>
          <p:nvPr/>
        </p:nvSpPr>
        <p:spPr>
          <a:xfrm>
            <a:off x="8071243" y="1658586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취업지원센터 홈페이지 </a:t>
            </a:r>
            <a:endParaRPr lang="en-US" altLang="ko-KR" sz="1200" dirty="0"/>
          </a:p>
          <a:p>
            <a:r>
              <a:rPr lang="ko-KR" altLang="en-US" sz="1200" dirty="0"/>
              <a:t>게시글 등록 캡쳐 예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6F1FA71-51B0-F7A8-8C4A-4AD4CF73739C}"/>
              </a:ext>
            </a:extLst>
          </p:cNvPr>
          <p:cNvSpPr/>
          <p:nvPr/>
        </p:nvSpPr>
        <p:spPr>
          <a:xfrm>
            <a:off x="142043" y="4067837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단체 </a:t>
            </a:r>
            <a:r>
              <a:rPr lang="ko-KR" altLang="en-US" sz="1400" b="1" dirty="0" err="1">
                <a:solidFill>
                  <a:schemeClr val="bg1"/>
                </a:solidFill>
                <a:latin typeface="+mn-ea"/>
              </a:rPr>
              <a:t>채팅방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,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 블로그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등 게시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6D34CE-A468-85BC-7B68-8E8A38F14A5F}"/>
              </a:ext>
            </a:extLst>
          </p:cNvPr>
          <p:cNvSpPr txBox="1"/>
          <p:nvPr/>
        </p:nvSpPr>
        <p:spPr>
          <a:xfrm>
            <a:off x="133165" y="4455830"/>
            <a:ext cx="8963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별도 첨부한 행사 공고 게시글 파일과 포스터 이미지 파일을 각 학교 및 기관이 가진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블로그나 단체 채팅방에 홍보해 주시기를 부탁드립니다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홍보 내용은 바로 위 항목의 자료를 활용해 주시면 됩니다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이미지 파일도 같이 게시 가능할 경우 첨부된 행사 포스터 파일도 같이 올려 주시면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감사하겠습니다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4) </a:t>
            </a:r>
            <a:r>
              <a:rPr lang="ko-KR" altLang="en-US" sz="1200" dirty="0">
                <a:latin typeface="+mn-ea"/>
              </a:rPr>
              <a:t>게시글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후 </a:t>
            </a:r>
            <a:r>
              <a:rPr lang="ko-KR" altLang="en-US" sz="1200" dirty="0" err="1">
                <a:latin typeface="+mn-ea"/>
              </a:rPr>
              <a:t>캡쳐하여</a:t>
            </a:r>
            <a:r>
              <a:rPr lang="ko-KR" altLang="en-US" sz="1200" dirty="0">
                <a:latin typeface="+mn-ea"/>
              </a:rPr>
              <a:t> 운영사무국 메일로 보내주시면 감사의 마음으로 행사 후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소정의 사은품을 보내 드릴 예정입니다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r>
              <a:rPr lang="en-US" altLang="ko-KR" sz="1200" dirty="0">
                <a:latin typeface="+mn-ea"/>
              </a:rPr>
              <a:t> 5) </a:t>
            </a:r>
            <a:r>
              <a:rPr lang="ko-KR" altLang="en-US" sz="1200" dirty="0">
                <a:latin typeface="+mn-ea"/>
              </a:rPr>
              <a:t>자세한 참가기업 정보 및 구직자 참가방법은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홈페이지</a:t>
            </a:r>
            <a:r>
              <a:rPr lang="en-US" altLang="ko-KR" sz="1200" dirty="0">
                <a:latin typeface="+mn-ea"/>
              </a:rPr>
              <a:t>(</a:t>
            </a:r>
            <a:r>
              <a:rPr lang="en-US" altLang="ko-KR" sz="1200" b="1" kern="0" dirty="0">
                <a:solidFill>
                  <a:srgbClr val="000000"/>
                </a:solidFill>
                <a:latin typeface="+mn-ea"/>
              </a:rPr>
              <a:t>WaterKoreaJob.com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를 참조해 주시기 바랍니다</a:t>
            </a:r>
            <a:r>
              <a:rPr lang="en-US" altLang="ko-KR" sz="1200" dirty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21" name="그림 20" descr="순천향대 식품영양학과.png">
            <a:extLst>
              <a:ext uri="{FF2B5EF4-FFF2-40B4-BE49-F238E27FC236}">
                <a16:creationId xmlns:a16="http://schemas.microsoft.com/office/drawing/2014/main" id="{BD31E49F-44B5-46F7-3191-60F3CE6B4B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9359" y="4878497"/>
            <a:ext cx="1601176" cy="16221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BC13FFA-E515-DBC5-3A5E-2A11BD7FB065}"/>
              </a:ext>
            </a:extLst>
          </p:cNvPr>
          <p:cNvSpPr txBox="1"/>
          <p:nvPr/>
        </p:nvSpPr>
        <p:spPr>
          <a:xfrm>
            <a:off x="6443321" y="4408153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/>
              <a:t>단톡방</a:t>
            </a:r>
            <a:r>
              <a:rPr lang="ko-KR" altLang="en-US" sz="1200" dirty="0"/>
              <a:t> 등 </a:t>
            </a:r>
            <a:r>
              <a:rPr lang="en-US" altLang="ko-KR" sz="1200" dirty="0"/>
              <a:t>SNS</a:t>
            </a:r>
          </a:p>
          <a:p>
            <a:r>
              <a:rPr lang="ko-KR" altLang="en-US" sz="1200" dirty="0"/>
              <a:t>게시글 등록 캡쳐 예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A952F06-4D02-65EB-B83B-FFF1C1F447F3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3CCDF88-6670-1A57-D06C-E58AAFC53B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E6E8DA-DB6C-4317-5494-77674AD20200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4. 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행사 홍보 요청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4949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E85FD-3601-4D6C-DB8E-7B3F378D2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721E17-B7A2-1C41-500C-E8856383B2FA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F7A11EEF-AE5F-7104-8BE2-68FF38FF9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8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FC1B900-94E2-D73C-35C1-05B5F6697891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2B7DDF-9C88-616D-3270-0FF777D5F5ED}"/>
              </a:ext>
            </a:extLst>
          </p:cNvPr>
          <p:cNvSpPr txBox="1"/>
          <p:nvPr/>
        </p:nvSpPr>
        <p:spPr>
          <a:xfrm>
            <a:off x="133165" y="768217"/>
            <a:ext cx="56300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WATER KOREA 2026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환경산업</a:t>
            </a:r>
            <a:r>
              <a:rPr lang="en-US" altLang="ko-KR" b="1" kern="0" dirty="0">
                <a:solidFill>
                  <a:schemeClr val="tx2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chemeClr val="tx2"/>
                </a:solidFill>
                <a:latin typeface="+mn-ea"/>
              </a:rPr>
              <a:t>청년 일자리 박람회 </a:t>
            </a:r>
            <a:endParaRPr lang="en-US" altLang="ko-KR" b="1" kern="0" dirty="0">
              <a:solidFill>
                <a:schemeClr val="tx2"/>
              </a:solidFill>
              <a:latin typeface="+mn-ea"/>
            </a:endParaRPr>
          </a:p>
          <a:p>
            <a:r>
              <a:rPr lang="ko-KR" altLang="en-US" sz="2000" b="1" dirty="0">
                <a:latin typeface="+mn-ea"/>
              </a:rPr>
              <a:t>일자리박람회 홍보 요청의 건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BDCF4678-DA83-A724-E68C-81CB91E84434}"/>
              </a:ext>
            </a:extLst>
          </p:cNvPr>
          <p:cNvSpPr/>
          <p:nvPr/>
        </p:nvSpPr>
        <p:spPr>
          <a:xfrm>
            <a:off x="133165" y="1669531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구직자</a:t>
            </a:r>
            <a:r>
              <a:rPr lang="en-US" altLang="ko-KR" sz="1400" b="1" spc="-1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학생 대상 문자</a:t>
            </a:r>
            <a:r>
              <a:rPr lang="en-US" altLang="ko-KR" sz="1400" b="1" spc="-1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이메일 발송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DEF9C3-022F-120A-8AD8-A6150B395FB7}"/>
              </a:ext>
            </a:extLst>
          </p:cNvPr>
          <p:cNvSpPr txBox="1"/>
          <p:nvPr/>
        </p:nvSpPr>
        <p:spPr>
          <a:xfrm>
            <a:off x="124287" y="2057524"/>
            <a:ext cx="896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재학생 및 기타 구직자 집단에게 문자 또는 이메일 발송이 가능하시면 본 행사 홍보 문자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이메일 발송을 요청 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이메일의 경우 행사 공고 게시글 파일의 내용으로 메일을 보내주시면 됩니다</a:t>
            </a:r>
            <a:r>
              <a:rPr lang="en-US" altLang="ko-KR" sz="1200" dirty="0">
                <a:latin typeface="+mn-ea"/>
              </a:rPr>
              <a:t>. (</a:t>
            </a:r>
            <a:r>
              <a:rPr lang="ko-KR" altLang="en-US" sz="1200" dirty="0">
                <a:latin typeface="+mn-ea"/>
              </a:rPr>
              <a:t>내용 동일</a:t>
            </a:r>
            <a:r>
              <a:rPr lang="en-US" altLang="ko-KR" sz="1200" dirty="0">
                <a:latin typeface="+mn-ea"/>
              </a:rPr>
              <a:t>)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문자의 경우 아래 문구로 발송 부탁드립니다</a:t>
            </a:r>
            <a:r>
              <a:rPr lang="en-US" altLang="ko-KR" sz="1200" dirty="0">
                <a:latin typeface="+mn-ea"/>
              </a:rPr>
              <a:t>.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9E291C7-962E-958C-3557-4CA17A03C6A6}"/>
              </a:ext>
            </a:extLst>
          </p:cNvPr>
          <p:cNvSpPr/>
          <p:nvPr/>
        </p:nvSpPr>
        <p:spPr>
          <a:xfrm>
            <a:off x="142043" y="3565893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홈페이지 팝업 배너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6DBF2D-5533-E74E-09B5-50B4B9242117}"/>
              </a:ext>
            </a:extLst>
          </p:cNvPr>
          <p:cNvSpPr txBox="1"/>
          <p:nvPr/>
        </p:nvSpPr>
        <p:spPr>
          <a:xfrm>
            <a:off x="133165" y="3947442"/>
            <a:ext cx="8963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학교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기관 등의 홈페이지에 팝업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배너 등의 홍보가 가능하신 곳은 연락주시면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직접 필요 사이즈로 제작하여 배너를 송부해 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배너 타겟 주소는 다음과 같습니다</a:t>
            </a:r>
            <a:r>
              <a:rPr lang="en-US" altLang="ko-KR" sz="1200" dirty="0">
                <a:latin typeface="+mn-ea"/>
              </a:rPr>
              <a:t>. (</a:t>
            </a:r>
            <a:r>
              <a:rPr lang="ko-KR" altLang="en-US" sz="1200" dirty="0">
                <a:latin typeface="+mn-ea"/>
              </a:rPr>
              <a:t>행사 홈페이지</a:t>
            </a:r>
            <a:r>
              <a:rPr lang="en-US" altLang="ko-KR" sz="1200" dirty="0">
                <a:latin typeface="+mn-ea"/>
              </a:rPr>
              <a:t>)</a:t>
            </a:r>
          </a:p>
          <a:p>
            <a:r>
              <a:rPr lang="en-US" altLang="ko-KR" sz="1200" dirty="0">
                <a:latin typeface="+mn-ea"/>
              </a:rPr>
              <a:t>   - www.</a:t>
            </a:r>
            <a:r>
              <a:rPr lang="en-US" altLang="ko-KR" sz="1200" kern="0" dirty="0">
                <a:solidFill>
                  <a:srgbClr val="000000"/>
                </a:solidFill>
                <a:latin typeface="+mn-ea"/>
              </a:rPr>
              <a:t>WaterKoreaJob.com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팝업 또는 배너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내용을 </a:t>
            </a:r>
            <a:r>
              <a:rPr lang="ko-KR" altLang="en-US" sz="1200" dirty="0" err="1">
                <a:latin typeface="+mn-ea"/>
              </a:rPr>
              <a:t>캡쳐하여</a:t>
            </a:r>
            <a:r>
              <a:rPr lang="ko-KR" altLang="en-US" sz="1200" dirty="0">
                <a:latin typeface="+mn-ea"/>
              </a:rPr>
              <a:t> 운영사무국 메일로 보내주시면 감사의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마음으로 행사 후 소정의 사은품을 보내 드릴 예정입니다</a:t>
            </a:r>
            <a:r>
              <a:rPr lang="en-US" altLang="ko-KR" sz="1200" dirty="0">
                <a:latin typeface="+mn-ea"/>
              </a:rPr>
              <a:t>.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0E6C841-247D-46CC-4557-06D355497F21}"/>
              </a:ext>
            </a:extLst>
          </p:cNvPr>
          <p:cNvSpPr/>
          <p:nvPr/>
        </p:nvSpPr>
        <p:spPr>
          <a:xfrm>
            <a:off x="244433" y="2724319"/>
            <a:ext cx="9537279" cy="559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문자 발송 예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환경산업 청년 일자리 박람회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3.18.(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수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)~19.(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목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벡스코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전시관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1~2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홀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sz="1600" kern="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5" name="Picture 3" descr="C:\Users\Administrator\Desktop\2019 농림축산식품 일자리박람회 온라인 자료 보고\2019 농림축산식품 온라인배너(미흡)\항공일자리포털_배너홍보.png">
            <a:extLst>
              <a:ext uri="{FF2B5EF4-FFF2-40B4-BE49-F238E27FC236}">
                <a16:creationId xmlns:a16="http://schemas.microsoft.com/office/drawing/2014/main" id="{41480FC8-C277-1DE9-875A-A3106A1E9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08" y="3832607"/>
            <a:ext cx="2443949" cy="19555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E32CCB-1060-09FF-D9B4-682EE071EE71}"/>
              </a:ext>
            </a:extLst>
          </p:cNvPr>
          <p:cNvSpPr txBox="1"/>
          <p:nvPr/>
        </p:nvSpPr>
        <p:spPr>
          <a:xfrm>
            <a:off x="7228845" y="3384632"/>
            <a:ext cx="1734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기관</a:t>
            </a:r>
            <a:r>
              <a:rPr lang="en-US" altLang="ko-KR" sz="1200" dirty="0"/>
              <a:t>/</a:t>
            </a:r>
            <a:r>
              <a:rPr lang="ko-KR" altLang="en-US" sz="1200" dirty="0"/>
              <a:t>학교 홈페이지 </a:t>
            </a:r>
            <a:endParaRPr lang="en-US" altLang="ko-KR" sz="1200" dirty="0"/>
          </a:p>
          <a:p>
            <a:r>
              <a:rPr lang="ko-KR" altLang="en-US" sz="1200" dirty="0"/>
              <a:t>배너</a:t>
            </a:r>
            <a:r>
              <a:rPr lang="en-US" altLang="ko-KR" sz="1200" dirty="0"/>
              <a:t>/</a:t>
            </a:r>
            <a:r>
              <a:rPr lang="ko-KR" altLang="en-US" sz="1200" dirty="0"/>
              <a:t>팝업 등록 캡쳐 예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1D7AD51-1A40-430D-B032-E4713F349F99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1EAFA17-AA7B-BDDC-A0F4-16081EBEB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8611" y="120043"/>
            <a:ext cx="4745393" cy="3797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231B42-7393-0F36-8BEE-5A405BA51E05}"/>
              </a:ext>
            </a:extLst>
          </p:cNvPr>
          <p:cNvSpPr txBox="1"/>
          <p:nvPr/>
        </p:nvSpPr>
        <p:spPr>
          <a:xfrm>
            <a:off x="74755" y="96307"/>
            <a:ext cx="964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400" b="1" dirty="0">
                <a:solidFill>
                  <a:schemeClr val="bg1"/>
                </a:solidFill>
                <a:latin typeface="+mn-ea"/>
              </a:rPr>
              <a:t>4. 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행사 홍보 요청</a:t>
            </a:r>
            <a:endParaRPr lang="en-US" altLang="ko-KR" sz="2400" b="1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5050BD-4446-388D-CAB2-BAEBDBB69CE7}"/>
              </a:ext>
            </a:extLst>
          </p:cNvPr>
          <p:cNvSpPr txBox="1"/>
          <p:nvPr/>
        </p:nvSpPr>
        <p:spPr>
          <a:xfrm>
            <a:off x="200698" y="5565157"/>
            <a:ext cx="47158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buNone/>
            </a:pP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WATER KOREA 2026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환경산업 청년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일자리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박람회 운영사무국</a:t>
            </a:r>
            <a:endParaRPr lang="ko-KR" altLang="en-US" sz="1200" kern="0" spc="0" dirty="0">
              <a:solidFill>
                <a:srgbClr val="000000"/>
              </a:solidFill>
              <a:effectLst/>
              <a:latin typeface="한양신명조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buNone/>
            </a:pP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전화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02-548-8229 /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이메일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200" u="sng" kern="0" spc="0" dirty="0">
                <a:solidFill>
                  <a:srgbClr val="0000FF"/>
                </a:solidFill>
                <a:effectLst/>
                <a:uFill>
                  <a:solidFill>
                    <a:srgbClr val="0000FF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  <a:hlinkClick r:id="rId5"/>
              </a:rPr>
              <a:t>fairinsa@naver.com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한양신명조"/>
                <a:ea typeface="맑은 고딕" panose="020B0503020000020004" pitchFamily="50" charset="-127"/>
              </a:rPr>
              <a:t> </a:t>
            </a:r>
            <a:endParaRPr lang="en-US" altLang="ko-KR" sz="1200" kern="0" spc="0" dirty="0">
              <a:solidFill>
                <a:srgbClr val="000000"/>
              </a:solidFill>
              <a:effectLst/>
              <a:latin typeface="한양신명조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buNone/>
            </a:pP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사무국 운영시간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평일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10:00~18:00 (12:00~13:00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휴게 시간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500" kern="0" spc="0" dirty="0">
              <a:solidFill>
                <a:srgbClr val="000000"/>
              </a:solidFill>
              <a:effectLst/>
              <a:latin typeface="한양신명조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B1E0931-A991-0DED-487A-A1D2032CE8DB}"/>
              </a:ext>
            </a:extLst>
          </p:cNvPr>
          <p:cNvSpPr/>
          <p:nvPr/>
        </p:nvSpPr>
        <p:spPr>
          <a:xfrm>
            <a:off x="142043" y="5223107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홍보 인증 이벤트 신청</a:t>
            </a:r>
          </a:p>
        </p:txBody>
      </p:sp>
    </p:spTree>
    <p:extLst>
      <p:ext uri="{BB962C8B-B14F-4D97-AF65-F5344CB8AC3E}">
        <p14:creationId xmlns:p14="http://schemas.microsoft.com/office/powerpoint/2010/main" val="2628145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3577</TotalTime>
  <Words>1793</Words>
  <Application>Microsoft Office PowerPoint</Application>
  <PresentationFormat>A4 용지(210x297mm)</PresentationFormat>
  <Paragraphs>292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맑은 고딕</vt:lpstr>
      <vt:lpstr>서울남산체 B</vt:lpstr>
      <vt:lpstr>한양신명조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Do Hyung</dc:creator>
  <cp:lastModifiedBy>Do Hyung Lee</cp:lastModifiedBy>
  <cp:revision>65</cp:revision>
  <dcterms:created xsi:type="dcterms:W3CDTF">2020-09-10T19:07:55Z</dcterms:created>
  <dcterms:modified xsi:type="dcterms:W3CDTF">2026-02-25T03:02:01Z</dcterms:modified>
</cp:coreProperties>
</file>